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app.xml" ContentType="application/vnd.openxmlformats-officedocument.extended-properties+xml"/>
</Types>
</file>

<file path=_rels/.rels>&#65279;<?xml version="1.0" encoding="UTF-8" standalone="yes"?>
<Relationships xmlns="http://schemas.openxmlformats.org/package/2006/relationships"><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4" r:id="rId5"/>
  </p:sldMasterIdLst>
  <p:sldIdLst>
    <p:sldId id="256" r:id="rId6"/>
    <p:sldId id="257" r:id="rId7"/>
    <p:sldId id="258" r:id="rId8"/>
    <p:sldId id="259" r:id="rId9"/>
    <p:sldId id="260" r:id="rId10"/>
    <p:sldId id="261" r:id="rId11"/>
    <p:sldId id="279"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6862" r:id="rId30"/>
    <p:sldId id="35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A3A3"/>
    <a:srgbClr val="ABB5AB"/>
    <a:srgbClr val="A6CF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6" d="100"/>
          <a:sy n="86" d="100"/>
        </p:scale>
        <p:origin x="557" y="5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slide" Target="slides/slide3.xml" /><Relationship Id="rId13" Type="http://schemas.openxmlformats.org/officeDocument/2006/relationships/slide" Target="slides/slide8.xml" /><Relationship Id="rId18" Type="http://schemas.openxmlformats.org/officeDocument/2006/relationships/slide" Target="slides/slide13.xml" /><Relationship Id="rId26" Type="http://schemas.openxmlformats.org/officeDocument/2006/relationships/slide" Target="slides/slide21.xml" /><Relationship Id="rId21" Type="http://schemas.openxmlformats.org/officeDocument/2006/relationships/slide" Target="slides/slide16.xml" /><Relationship Id="rId34" Type="http://schemas.openxmlformats.org/officeDocument/2006/relationships/viewProps" Target="viewProps.xml" /><Relationship Id="rId7" Type="http://schemas.openxmlformats.org/officeDocument/2006/relationships/slide" Target="slides/slide2.xml" /><Relationship Id="rId12" Type="http://schemas.openxmlformats.org/officeDocument/2006/relationships/slide" Target="slides/slide7.xml" /><Relationship Id="rId17" Type="http://schemas.openxmlformats.org/officeDocument/2006/relationships/slide" Target="slides/slide12.xml" /><Relationship Id="rId25" Type="http://schemas.openxmlformats.org/officeDocument/2006/relationships/slide" Target="slides/slide20.xml" /><Relationship Id="rId33" Type="http://schemas.openxmlformats.org/officeDocument/2006/relationships/presProps" Target="presProps.xml" /><Relationship Id="rId16" Type="http://schemas.openxmlformats.org/officeDocument/2006/relationships/slide" Target="slides/slide11.xml" /><Relationship Id="rId20" Type="http://schemas.openxmlformats.org/officeDocument/2006/relationships/slide" Target="slides/slide15.xml" /><Relationship Id="rId29" Type="http://schemas.openxmlformats.org/officeDocument/2006/relationships/slide" Target="slides/slide24.xml" /><Relationship Id="rId6" Type="http://schemas.openxmlformats.org/officeDocument/2006/relationships/slide" Target="slides/slide1.xml" /><Relationship Id="rId11" Type="http://schemas.openxmlformats.org/officeDocument/2006/relationships/slide" Target="slides/slide6.xml" /><Relationship Id="rId24" Type="http://schemas.openxmlformats.org/officeDocument/2006/relationships/slide" Target="slides/slide19.xml" /><Relationship Id="rId5" Type="http://schemas.openxmlformats.org/officeDocument/2006/relationships/slideMaster" Target="slideMasters/slideMaster2.xml" /><Relationship Id="rId15" Type="http://schemas.openxmlformats.org/officeDocument/2006/relationships/slide" Target="slides/slide10.xml" /><Relationship Id="rId23" Type="http://schemas.openxmlformats.org/officeDocument/2006/relationships/slide" Target="slides/slide18.xml" /><Relationship Id="rId28" Type="http://schemas.openxmlformats.org/officeDocument/2006/relationships/slide" Target="slides/slide23.xml" /><Relationship Id="rId36" Type="http://schemas.openxmlformats.org/officeDocument/2006/relationships/tableStyles" Target="tableStyles.xml" /><Relationship Id="rId10" Type="http://schemas.openxmlformats.org/officeDocument/2006/relationships/slide" Target="slides/slide5.xml" /><Relationship Id="rId19" Type="http://schemas.openxmlformats.org/officeDocument/2006/relationships/slide" Target="slides/slide14.xml" /><Relationship Id="rId31" Type="http://schemas.openxmlformats.org/officeDocument/2006/relationships/slide" Target="slides/slide26.xml" /><Relationship Id="rId4" Type="http://schemas.openxmlformats.org/officeDocument/2006/relationships/slideMaster" Target="slideMasters/slideMaster1.xml" /><Relationship Id="rId9" Type="http://schemas.openxmlformats.org/officeDocument/2006/relationships/slide" Target="slides/slide4.xml" /><Relationship Id="rId14" Type="http://schemas.openxmlformats.org/officeDocument/2006/relationships/slide" Target="slides/slide9.xml" /><Relationship Id="rId22" Type="http://schemas.openxmlformats.org/officeDocument/2006/relationships/slide" Target="slides/slide17.xml" /><Relationship Id="rId27" Type="http://schemas.openxmlformats.org/officeDocument/2006/relationships/slide" Target="slides/slide22.xml" /><Relationship Id="rId30" Type="http://schemas.openxmlformats.org/officeDocument/2006/relationships/slide" Target="slides/slide25.xml" /><Relationship Id="rId3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blipFill dpi="0" rotWithShape="1">
          <a:blip r:embed="rId2">
            <a:alphaModFix amt="55000"/>
            <a:lum/>
          </a:blip>
          <a:srcRect/>
          <a:stretch>
            <a:fillRect l="-8000" r="-8000"/>
          </a:stretch>
        </a:blip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334083"/>
            <a:ext cx="10058400" cy="3566160"/>
          </a:xfrm>
          <a:prstGeom prst="rect">
            <a:avLst/>
          </a:prstGeom>
        </p:spPr>
        <p:txBody>
          <a:bodyPr anchor="b">
            <a:normAutofit/>
          </a:bodyPr>
          <a:lstStyle>
            <a:lvl1pPr algn="l">
              <a:lnSpc>
                <a:spcPct val="85000"/>
              </a:lnSpc>
              <a:defRPr sz="8000" b="1" spc="-50" baseline="0">
                <a:solidFill>
                  <a:schemeClr val="tx1">
                    <a:lumMod val="85000"/>
                    <a:lumOff val="15000"/>
                  </a:schemeClr>
                </a:solidFill>
                <a:latin typeface="Arial" panose="020B0604020202020204" pitchFamily="34" charset="0"/>
                <a:cs typeface="Arial" panose="020B0604020202020204" pitchFamily="34" charset="0"/>
              </a:defRPr>
            </a:lvl1pPr>
          </a:lstStyle>
          <a:p>
            <a:r>
              <a:rPr lang="de-DE" dirty="0"/>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2F05F0CD-E88B-442E-8F2C-58DAACA01AC2}" type="datetimeFigureOut">
              <a:rPr lang="de-CH" smtClean="0"/>
              <a:t>31.05.2021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2CDC88CF-1315-4921-9DB2-00417B77514A}" type="slidenum">
              <a:rPr lang="de-CH" smtClean="0"/>
              <a:t>‹Nr.›</a:t>
            </a:fld>
            <a:endParaRPr lang="de-CH"/>
          </a:p>
        </p:txBody>
      </p:sp>
    </p:spTree>
    <p:extLst>
      <p:ext uri="{BB962C8B-B14F-4D97-AF65-F5344CB8AC3E}">
        <p14:creationId xmlns:p14="http://schemas.microsoft.com/office/powerpoint/2010/main" val="107940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bschnitts-&#10;überschrift">
    <p:bg>
      <p:bgPr>
        <a:blipFill dpi="0" rotWithShape="1">
          <a:blip r:embed="rId2">
            <a:alphaModFix amt="55000"/>
            <a:lum/>
          </a:blip>
          <a:srcRect/>
          <a:stretch>
            <a:fillRect l="-8000" r="-8000"/>
          </a:stretch>
        </a:blip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293734"/>
            <a:ext cx="10058400" cy="3566160"/>
          </a:xfrm>
          <a:prstGeom prst="rect">
            <a:avLst/>
          </a:prstGeom>
        </p:spPr>
        <p:txBody>
          <a:bodyPr anchor="b" anchorCtr="0">
            <a:normAutofit/>
          </a:bodyPr>
          <a:lstStyle>
            <a:lvl1pPr>
              <a:lnSpc>
                <a:spcPct val="85000"/>
              </a:lnSpc>
              <a:defRPr sz="5400" b="0">
                <a:solidFill>
                  <a:schemeClr val="tx1">
                    <a:lumMod val="85000"/>
                    <a:lumOff val="15000"/>
                  </a:schemeClr>
                </a:solidFill>
                <a:latin typeface="Arial" panose="020B0604020202020204" pitchFamily="34" charset="0"/>
                <a:cs typeface="Arial" panose="020B0604020202020204" pitchFamily="34" charset="0"/>
              </a:defRPr>
            </a:lvl1pPr>
          </a:lstStyle>
          <a:p>
            <a:r>
              <a:rPr lang="de-DE" dirty="0"/>
              <a:t>Mastertitelformat bearbeiten</a:t>
            </a:r>
            <a:endParaRPr lang="en-US" dirty="0"/>
          </a:p>
        </p:txBody>
      </p:sp>
      <p:sp>
        <p:nvSpPr>
          <p:cNvPr id="4" name="Date Placeholder 3"/>
          <p:cNvSpPr>
            <a:spLocks noGrp="1"/>
          </p:cNvSpPr>
          <p:nvPr>
            <p:ph type="dt" sz="half" idx="10"/>
          </p:nvPr>
        </p:nvSpPr>
        <p:spPr/>
        <p:txBody>
          <a:bodyPr/>
          <a:lstStyle/>
          <a:p>
            <a:fld id="{2F05F0CD-E88B-442E-8F2C-58DAACA01AC2}" type="datetimeFigureOut">
              <a:rPr lang="de-CH" smtClean="0"/>
              <a:t>31.05.2021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2CDC88CF-1315-4921-9DB2-00417B77514A}" type="slidenum">
              <a:rPr lang="de-CH" smtClean="0"/>
              <a:t>‹Nr.›</a:t>
            </a:fld>
            <a:endParaRPr lang="de-CH"/>
          </a:p>
        </p:txBody>
      </p:sp>
    </p:spTree>
    <p:extLst>
      <p:ext uri="{BB962C8B-B14F-4D97-AF65-F5344CB8AC3E}">
        <p14:creationId xmlns:p14="http://schemas.microsoft.com/office/powerpoint/2010/main" val="159921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511419"/>
          </a:xfrm>
        </p:spPr>
        <p:txBody>
          <a:bodyPr lIns="0">
            <a:normAutofit/>
          </a:bodyPr>
          <a:lstStyle>
            <a:lvl1pPr marL="0">
              <a:defRPr sz="2800">
                <a:latin typeface="Arial" panose="020B0604020202020204" pitchFamily="34" charset="0"/>
                <a:cs typeface="Arial" panose="020B0604020202020204" pitchFamily="34" charset="0"/>
              </a:defRPr>
            </a:lvl1pPr>
          </a:lstStyle>
          <a:p>
            <a:r>
              <a:rPr lang="de-DE" dirty="0"/>
              <a:t>Mastertitelformat bearbeiten</a:t>
            </a:r>
            <a:endParaRPr lang="en-US" dirty="0"/>
          </a:p>
        </p:txBody>
      </p:sp>
      <p:sp>
        <p:nvSpPr>
          <p:cNvPr id="3" name="Content Placeholder 2"/>
          <p:cNvSpPr>
            <a:spLocks noGrp="1"/>
          </p:cNvSpPr>
          <p:nvPr>
            <p:ph idx="1"/>
          </p:nvPr>
        </p:nvSpPr>
        <p:spPr>
          <a:xfrm>
            <a:off x="1097280" y="1625601"/>
            <a:ext cx="10058400" cy="4243494"/>
          </a:xfrm>
        </p:spPr>
        <p:txBody>
          <a:bodyPr>
            <a:normAutofit/>
          </a:bodyPr>
          <a:lstStyle>
            <a:lvl1pPr>
              <a:lnSpc>
                <a:spcPct val="100000"/>
              </a:lnSpc>
              <a:spcBef>
                <a:spcPts val="0"/>
              </a:spcBef>
              <a:spcAft>
                <a:spcPts val="0"/>
              </a:spcAft>
              <a:defRPr sz="2800">
                <a:latin typeface="Arial" panose="020B0604020202020204" pitchFamily="34" charset="0"/>
                <a:cs typeface="Arial" panose="020B0604020202020204" pitchFamily="34" charset="0"/>
              </a:defRPr>
            </a:lvl1pPr>
            <a:lvl2pPr marL="384048" indent="-182880">
              <a:lnSpc>
                <a:spcPct val="100000"/>
              </a:lnSpc>
              <a:spcAft>
                <a:spcPts val="0"/>
              </a:spcAft>
              <a:buClr>
                <a:schemeClr val="tx1"/>
              </a:buClr>
              <a:buFont typeface="Arial" panose="020B0604020202020204" pitchFamily="34" charset="0"/>
              <a:buChar char="•"/>
              <a:defRPr sz="2800">
                <a:latin typeface="Arial" panose="020B0604020202020204" pitchFamily="34" charset="0"/>
                <a:cs typeface="Arial" panose="020B0604020202020204" pitchFamily="34" charset="0"/>
              </a:defRPr>
            </a:lvl2pPr>
            <a:lvl3pPr marL="566928" indent="-182880">
              <a:lnSpc>
                <a:spcPct val="100000"/>
              </a:lnSpc>
              <a:spcAft>
                <a:spcPts val="0"/>
              </a:spcAft>
              <a:buClr>
                <a:schemeClr val="tx1"/>
              </a:buClr>
              <a:buFont typeface="Arial" panose="020B0604020202020204" pitchFamily="34" charset="0"/>
              <a:buChar char="•"/>
              <a:defRPr sz="2800">
                <a:latin typeface="Arial" panose="020B0604020202020204" pitchFamily="34" charset="0"/>
                <a:cs typeface="Arial" panose="020B0604020202020204" pitchFamily="34" charset="0"/>
              </a:defRPr>
            </a:lvl3pPr>
            <a:lvl4pPr marL="749808" indent="-182880">
              <a:lnSpc>
                <a:spcPct val="100000"/>
              </a:lnSpc>
              <a:spcAft>
                <a:spcPts val="0"/>
              </a:spcAft>
              <a:buClr>
                <a:schemeClr val="tx1"/>
              </a:buClr>
              <a:buFont typeface="Arial" panose="020B0604020202020204" pitchFamily="34" charset="0"/>
              <a:buChar char="•"/>
              <a:defRPr sz="2800">
                <a:latin typeface="Arial" panose="020B0604020202020204" pitchFamily="34" charset="0"/>
                <a:cs typeface="Arial" panose="020B0604020202020204" pitchFamily="34" charset="0"/>
              </a:defRPr>
            </a:lvl4pPr>
            <a:lvl5pPr marL="932688" indent="-182880">
              <a:lnSpc>
                <a:spcPct val="100000"/>
              </a:lnSpc>
              <a:spcAft>
                <a:spcPts val="0"/>
              </a:spcAft>
              <a:buClr>
                <a:schemeClr val="tx1"/>
              </a:buClr>
              <a:buFont typeface="Arial" panose="020B0604020202020204" pitchFamily="34" charset="0"/>
              <a:buChar char="•"/>
              <a:defRPr sz="2800">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2F05F0CD-E88B-442E-8F2C-58DAACA01AC2}" type="datetimeFigureOut">
              <a:rPr lang="de-CH" smtClean="0"/>
              <a:t>31.05.2021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2CDC88CF-1315-4921-9DB2-00417B77514A}" type="slidenum">
              <a:rPr lang="de-CH" smtClean="0"/>
              <a:t>‹Nr.›</a:t>
            </a:fld>
            <a:endParaRPr lang="de-CH"/>
          </a:p>
        </p:txBody>
      </p:sp>
      <p:sp>
        <p:nvSpPr>
          <p:cNvPr id="14" name="Textplatzhalter 13">
            <a:extLst>
              <a:ext uri="{FF2B5EF4-FFF2-40B4-BE49-F238E27FC236}">
                <a16:creationId xmlns:a16="http://schemas.microsoft.com/office/drawing/2014/main" id="{5515213B-BC28-446F-B6AD-639F185A6D31}"/>
              </a:ext>
            </a:extLst>
          </p:cNvPr>
          <p:cNvSpPr>
            <a:spLocks noGrp="1"/>
          </p:cNvSpPr>
          <p:nvPr>
            <p:ph type="body" sz="quarter" idx="13" hasCustomPrompt="1"/>
          </p:nvPr>
        </p:nvSpPr>
        <p:spPr>
          <a:xfrm>
            <a:off x="1097280" y="830482"/>
            <a:ext cx="10058400" cy="415925"/>
          </a:xfrm>
        </p:spPr>
        <p:txBody>
          <a:bodyPr/>
          <a:lstStyle>
            <a:lvl1pPr>
              <a:defRPr sz="2800" b="1">
                <a:latin typeface="Arial" panose="020B0604020202020204" pitchFamily="34" charset="0"/>
                <a:cs typeface="Arial" panose="020B0604020202020204" pitchFamily="34" charset="0"/>
              </a:defRPr>
            </a:lvl1pPr>
          </a:lstStyle>
          <a:p>
            <a:pPr lvl="0"/>
            <a:r>
              <a:rPr lang="de-DE" dirty="0"/>
              <a:t>Titel</a:t>
            </a:r>
            <a:endParaRPr lang="de-CH" dirty="0"/>
          </a:p>
        </p:txBody>
      </p:sp>
    </p:spTree>
    <p:extLst>
      <p:ext uri="{BB962C8B-B14F-4D97-AF65-F5344CB8AC3E}">
        <p14:creationId xmlns:p14="http://schemas.microsoft.com/office/powerpoint/2010/main" val="819013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Mastertitelformat bearbeiten</a:t>
            </a:r>
            <a:endParaRPr lang="de-CH" dirty="0"/>
          </a:p>
        </p:txBody>
      </p:sp>
      <p:sp>
        <p:nvSpPr>
          <p:cNvPr id="9" name="Untertitel 2">
            <a:extLst>
              <a:ext uri="{FF2B5EF4-FFF2-40B4-BE49-F238E27FC236}">
                <a16:creationId xmlns:a16="http://schemas.microsoft.com/office/drawing/2014/main" id="{633D5779-B2BA-4A12-BC5B-3FEA3AD6B737}"/>
              </a:ext>
            </a:extLst>
          </p:cNvPr>
          <p:cNvSpPr>
            <a:spLocks noGrp="1"/>
          </p:cNvSpPr>
          <p:nvPr>
            <p:ph type="subTitle" idx="1" hasCustomPrompt="1"/>
          </p:nvPr>
        </p:nvSpPr>
        <p:spPr>
          <a:xfrm>
            <a:off x="747712" y="260647"/>
            <a:ext cx="9812784" cy="468000"/>
          </a:xfrm>
        </p:spPr>
        <p:txBody>
          <a:bodyPr anchor="b"/>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dirty="0"/>
              <a:t>Untertitel hinzufügen</a:t>
            </a:r>
            <a:endParaRPr lang="de-CH" dirty="0"/>
          </a:p>
        </p:txBody>
      </p:sp>
    </p:spTree>
    <p:extLst>
      <p:ext uri="{BB962C8B-B14F-4D97-AF65-F5344CB8AC3E}">
        <p14:creationId xmlns:p14="http://schemas.microsoft.com/office/powerpoint/2010/main" val="274544374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dirty="0"/>
              <a:t>Mastertitelformat bearbeiten</a:t>
            </a:r>
            <a:endParaRPr lang="en-US" dirty="0"/>
          </a:p>
        </p:txBody>
      </p:sp>
      <p:sp>
        <p:nvSpPr>
          <p:cNvPr id="3" name="Text Placeholder 2"/>
          <p:cNvSpPr>
            <a:spLocks noGrp="1"/>
          </p:cNvSpPr>
          <p:nvPr>
            <p:ph type="body" idx="1"/>
          </p:nvPr>
        </p:nvSpPr>
        <p:spPr>
          <a:xfrm>
            <a:off x="1097280" y="1796345"/>
            <a:ext cx="10058400" cy="4072749"/>
          </a:xfrm>
          <a:prstGeom prst="rect">
            <a:avLst/>
          </a:prstGeom>
        </p:spPr>
        <p:txBody>
          <a:bodyPr vert="horz" lIns="0" tIns="45720" rIns="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F05F0CD-E88B-442E-8F2C-58DAACA01AC2}" type="datetimeFigureOut">
              <a:rPr lang="de-CH" smtClean="0"/>
              <a:t>31.05.2021</a:t>
            </a:fld>
            <a:endParaRPr lang="de-CH"/>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CH"/>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CDC88CF-1315-4921-9DB2-00417B77514A}" type="slidenum">
              <a:rPr lang="de-CH" smtClean="0"/>
              <a:t>‹Nr.›</a:t>
            </a:fld>
            <a:endParaRPr lang="de-CH"/>
          </a:p>
        </p:txBody>
      </p:sp>
      <p:pic>
        <p:nvPicPr>
          <p:cNvPr id="11" name="Grafik 10">
            <a:extLst>
              <a:ext uri="{FF2B5EF4-FFF2-40B4-BE49-F238E27FC236}">
                <a16:creationId xmlns:a16="http://schemas.microsoft.com/office/drawing/2014/main" id="{E2589428-6FAF-49E8-AA02-4DB3AB075AE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515643" y="144491"/>
            <a:ext cx="1535320" cy="844415"/>
          </a:xfrm>
          <a:prstGeom prst="rect">
            <a:avLst/>
          </a:prstGeom>
        </p:spPr>
      </p:pic>
    </p:spTree>
    <p:extLst>
      <p:ext uri="{BB962C8B-B14F-4D97-AF65-F5344CB8AC3E}">
        <p14:creationId xmlns:p14="http://schemas.microsoft.com/office/powerpoint/2010/main" val="298217320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00000"/>
        </a:lnSpc>
        <a:spcBef>
          <a:spcPts val="1200"/>
        </a:spcBef>
        <a:spcAft>
          <a:spcPts val="200"/>
        </a:spcAft>
        <a:buClr>
          <a:schemeClr val="accent1"/>
        </a:buClr>
        <a:buSzPct val="100000"/>
        <a:buFontTx/>
        <a:buNone/>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100000"/>
        </a:lnSpc>
        <a:spcBef>
          <a:spcPts val="200"/>
        </a:spcBef>
        <a:spcAft>
          <a:spcPts val="400"/>
        </a:spcAft>
        <a:buClr>
          <a:schemeClr val="tx1"/>
        </a:buClr>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100000"/>
        </a:lnSpc>
        <a:spcBef>
          <a:spcPts val="200"/>
        </a:spcBef>
        <a:spcAft>
          <a:spcPts val="400"/>
        </a:spcAft>
        <a:buClr>
          <a:schemeClr val="tx1"/>
        </a:buClr>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100000"/>
        </a:lnSpc>
        <a:spcBef>
          <a:spcPts val="200"/>
        </a:spcBef>
        <a:spcAft>
          <a:spcPts val="400"/>
        </a:spcAft>
        <a:buClr>
          <a:schemeClr val="tx1"/>
        </a:buClr>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100000"/>
        </a:lnSpc>
        <a:spcBef>
          <a:spcPts val="200"/>
        </a:spcBef>
        <a:spcAft>
          <a:spcPts val="400"/>
        </a:spcAft>
        <a:buClr>
          <a:schemeClr val="tx1"/>
        </a:buClr>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47539" y="734189"/>
            <a:ext cx="9812957" cy="830983"/>
          </a:xfrm>
          <a:prstGeom prst="rect">
            <a:avLst/>
          </a:prstGeom>
        </p:spPr>
        <p:txBody>
          <a:bodyPr vert="horz" lIns="0" tIns="0" rIns="0" bIns="0" rtlCol="0" anchor="t">
            <a:noAutofit/>
          </a:bodyPr>
          <a:lstStyle/>
          <a:p>
            <a:endParaRPr lang="de-CH" dirty="0"/>
          </a:p>
        </p:txBody>
      </p:sp>
      <p:sp>
        <p:nvSpPr>
          <p:cNvPr id="3" name="Textplatzhalter 2"/>
          <p:cNvSpPr>
            <a:spLocks noGrp="1"/>
          </p:cNvSpPr>
          <p:nvPr>
            <p:ph type="body" idx="1"/>
          </p:nvPr>
        </p:nvSpPr>
        <p:spPr>
          <a:xfrm>
            <a:off x="747539" y="1695311"/>
            <a:ext cx="9812957" cy="4481652"/>
          </a:xfrm>
          <a:prstGeom prst="rect">
            <a:avLst/>
          </a:prstGeom>
        </p:spPr>
        <p:txBody>
          <a:bodyPr vert="horz" lIns="0" tIns="0" rIns="0" bIns="0" rtlCol="0">
            <a:noAutofit/>
          </a:bodyPr>
          <a:lstStyle/>
          <a:p>
            <a:pPr lvl="0"/>
            <a:r>
              <a:rPr lang="de-CH" noProof="0" dirty="0"/>
              <a:t>Textmasterformat bearbeiten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4" name="Datumsplatzhalter 3"/>
          <p:cNvSpPr>
            <a:spLocks noGrp="1"/>
          </p:cNvSpPr>
          <p:nvPr>
            <p:ph type="dt" sz="half" idx="2"/>
          </p:nvPr>
        </p:nvSpPr>
        <p:spPr>
          <a:xfrm>
            <a:off x="747539" y="6453336"/>
            <a:ext cx="1513384" cy="144016"/>
          </a:xfrm>
          <a:prstGeom prst="rect">
            <a:avLst/>
          </a:prstGeom>
        </p:spPr>
        <p:txBody>
          <a:bodyPr vert="horz" lIns="0" tIns="0" rIns="0" bIns="0" rtlCol="0" anchor="t" anchorCtr="0"/>
          <a:lstStyle>
            <a:lvl1pPr algn="l">
              <a:defRPr sz="1000">
                <a:solidFill>
                  <a:schemeClr val="tx2"/>
                </a:solidFill>
              </a:defRPr>
            </a:lvl1pPr>
          </a:lstStyle>
          <a:p>
            <a:fld id="{80576011-F09A-4474-8949-07353243C0E2}" type="datetime1">
              <a:rPr lang="de-CH" smtClean="0"/>
              <a:pPr/>
              <a:t>31.05.2021</a:t>
            </a:fld>
            <a:endParaRPr lang="de-CH" dirty="0"/>
          </a:p>
        </p:txBody>
      </p:sp>
      <p:sp>
        <p:nvSpPr>
          <p:cNvPr id="5" name="Fußzeilenplatzhalter 4"/>
          <p:cNvSpPr>
            <a:spLocks noGrp="1"/>
          </p:cNvSpPr>
          <p:nvPr>
            <p:ph type="ftr" sz="quarter" idx="3"/>
          </p:nvPr>
        </p:nvSpPr>
        <p:spPr>
          <a:xfrm>
            <a:off x="4151313" y="6453336"/>
            <a:ext cx="7624372" cy="144000"/>
          </a:xfrm>
          <a:prstGeom prst="rect">
            <a:avLst/>
          </a:prstGeom>
        </p:spPr>
        <p:txBody>
          <a:bodyPr vert="horz" lIns="0" tIns="0" rIns="0" bIns="0" rtlCol="0" anchor="t" anchorCtr="0"/>
          <a:lstStyle>
            <a:lvl1pPr algn="r">
              <a:defRPr sz="1000">
                <a:solidFill>
                  <a:schemeClr val="tx2"/>
                </a:solidFill>
              </a:defRPr>
            </a:lvl1pPr>
          </a:lstStyle>
          <a:p>
            <a:r>
              <a:rPr lang="de-CH"/>
              <a:t>Fusszeile (Ändern über «Einfügen &gt; Kopf- und Fusszeile»)</a:t>
            </a:r>
            <a:endParaRPr lang="de-CH" dirty="0"/>
          </a:p>
        </p:txBody>
      </p:sp>
      <p:pic>
        <p:nvPicPr>
          <p:cNvPr id="13" name="Grafik 12">
            <a:extLst>
              <a:ext uri="{FF2B5EF4-FFF2-40B4-BE49-F238E27FC236}">
                <a16:creationId xmlns:a16="http://schemas.microsoft.com/office/drawing/2014/main" id="{3A145B67-3089-466F-AD18-9EB203FA62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15643" y="144491"/>
            <a:ext cx="1535320" cy="844415"/>
          </a:xfrm>
          <a:prstGeom prst="rect">
            <a:avLst/>
          </a:prstGeom>
        </p:spPr>
      </p:pic>
    </p:spTree>
    <p:extLst>
      <p:ext uri="{BB962C8B-B14F-4D97-AF65-F5344CB8AC3E}">
        <p14:creationId xmlns:p14="http://schemas.microsoft.com/office/powerpoint/2010/main" val="3821157319"/>
      </p:ext>
    </p:extLst>
  </p:cSld>
  <p:clrMap bg1="lt1" tx1="dk1" bg2="lt2" tx2="dk2" accent1="accent1" accent2="accent2" accent3="accent3" accent4="accent4" accent5="accent5" accent6="accent6" hlink="hlink" folHlink="folHlink"/>
  <p:sldLayoutIdLst>
    <p:sldLayoutId id="2147483687" r:id="rId1"/>
  </p:sldLayoutIdLst>
  <p:hf hdr="0" ftr="0" dt="0"/>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0" indent="0" algn="l" defTabSz="914400" rtl="0" eaLnBrk="1" latinLnBrk="0" hangingPunct="1">
        <a:lnSpc>
          <a:spcPct val="98000"/>
        </a:lnSpc>
        <a:spcBef>
          <a:spcPts val="0"/>
        </a:spcBef>
        <a:buFont typeface="Arial" panose="020B0604020202020204" pitchFamily="34" charset="0"/>
        <a:buNone/>
        <a:defRPr sz="2800" kern="1200">
          <a:solidFill>
            <a:schemeClr val="tx2"/>
          </a:solidFill>
          <a:latin typeface="+mn-lt"/>
          <a:ea typeface="+mn-ea"/>
          <a:cs typeface="+mn-cs"/>
        </a:defRPr>
      </a:lvl1pPr>
      <a:lvl2pPr marL="342000" indent="-342000" algn="l" defTabSz="914400" rtl="0" eaLnBrk="1" latinLnBrk="0" hangingPunct="1">
        <a:lnSpc>
          <a:spcPct val="98000"/>
        </a:lnSpc>
        <a:spcBef>
          <a:spcPts val="0"/>
        </a:spcBef>
        <a:buFont typeface="Symbol" panose="05050102010706020507" pitchFamily="18" charset="2"/>
        <a:buChar char="-"/>
        <a:defRPr sz="2800" kern="1200">
          <a:solidFill>
            <a:schemeClr val="tx2"/>
          </a:solidFill>
          <a:latin typeface="+mn-lt"/>
          <a:ea typeface="+mn-ea"/>
          <a:cs typeface="+mn-cs"/>
        </a:defRPr>
      </a:lvl2pPr>
      <a:lvl3pPr marL="684000" indent="-342000" algn="l" defTabSz="914400" rtl="0" eaLnBrk="1" latinLnBrk="0" hangingPunct="1">
        <a:lnSpc>
          <a:spcPct val="98000"/>
        </a:lnSpc>
        <a:spcBef>
          <a:spcPts val="0"/>
        </a:spcBef>
        <a:buFont typeface="Symbol" panose="05050102010706020507" pitchFamily="18" charset="2"/>
        <a:buChar char="-"/>
        <a:defRPr sz="2800" kern="1200">
          <a:solidFill>
            <a:schemeClr val="tx2"/>
          </a:solidFill>
          <a:latin typeface="+mn-lt"/>
          <a:ea typeface="+mn-ea"/>
          <a:cs typeface="+mn-cs"/>
        </a:defRPr>
      </a:lvl3pPr>
      <a:lvl4pPr marL="1026000" indent="-342000" algn="l" defTabSz="914400" rtl="0" eaLnBrk="1" latinLnBrk="0" hangingPunct="1">
        <a:lnSpc>
          <a:spcPct val="98000"/>
        </a:lnSpc>
        <a:spcBef>
          <a:spcPts val="0"/>
        </a:spcBef>
        <a:buFont typeface="Symbol" panose="05050102010706020507" pitchFamily="18" charset="2"/>
        <a:buChar char="-"/>
        <a:defRPr sz="2800" kern="1200">
          <a:solidFill>
            <a:schemeClr val="tx2"/>
          </a:solidFill>
          <a:latin typeface="+mn-lt"/>
          <a:ea typeface="+mn-ea"/>
          <a:cs typeface="+mn-cs"/>
        </a:defRPr>
      </a:lvl4pPr>
      <a:lvl5pPr marL="1368000" indent="-342000" algn="l" defTabSz="914400" rtl="0" eaLnBrk="1" latinLnBrk="0" hangingPunct="1">
        <a:lnSpc>
          <a:spcPct val="98000"/>
        </a:lnSpc>
        <a:spcBef>
          <a:spcPts val="0"/>
        </a:spcBef>
        <a:buFont typeface="Symbol" panose="05050102010706020507" pitchFamily="18" charset="2"/>
        <a:buChar char="-"/>
        <a:defRPr sz="2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p15:clr>
            <a:srgbClr val="F26B43"/>
          </p15:clr>
        </p15:guide>
        <p15:guide id="2" orient="horz" pos="4156">
          <p15:clr>
            <a:srgbClr val="F26B43"/>
          </p15:clr>
        </p15:guide>
        <p15:guide id="3" pos="7514">
          <p15:clr>
            <a:srgbClr val="F26B43"/>
          </p15:clr>
        </p15:guide>
        <p15:guide id="4" pos="166">
          <p15:clr>
            <a:srgbClr val="F26B43"/>
          </p15:clr>
        </p15:guide>
        <p15:guide id="5" pos="470">
          <p15:clr>
            <a:srgbClr val="F26B43"/>
          </p15:clr>
        </p15:guide>
        <p15:guide id="6" pos="6652">
          <p15:clr>
            <a:srgbClr val="F26B43"/>
          </p15:clr>
        </p15:guide>
        <p15:guide id="7" orient="horz" pos="1065">
          <p15:clr>
            <a:srgbClr val="F26B43"/>
          </p15:clr>
        </p15:guide>
        <p15:guide id="8" orient="horz" pos="3896">
          <p15:clr>
            <a:srgbClr val="F26B43"/>
          </p15:clr>
        </p15:guide>
        <p15:guide id="9" pos="7423">
          <p15:clr>
            <a:srgbClr val="F26B43"/>
          </p15:clr>
        </p15:guide>
        <p15:guide id="10" pos="3748">
          <p15:clr>
            <a:srgbClr val="F26B43"/>
          </p15:clr>
        </p15:guide>
        <p15:guide id="11" pos="3933">
          <p15:clr>
            <a:srgbClr val="F26B43"/>
          </p15:clr>
        </p15:guide>
      </p15:sldGuideLst>
    </p:ext>
  </p:extLst>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2.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3.xml.rels>&#65279;<?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5.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1.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3.xml.rels>&#65279;<?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5.xml.rels>&#65279;<?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4.xml" /></Relationships>
</file>

<file path=ppt/slides/_rels/slide26.xml.rels>&#65279;<?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xml.rels>&#65279;<?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7.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BBC694-2D13-4626-91F6-D027E25EB1BC}"/>
              </a:ext>
            </a:extLst>
          </p:cNvPr>
          <p:cNvSpPr>
            <a:spLocks noGrp="1"/>
          </p:cNvSpPr>
          <p:nvPr>
            <p:ph type="ctrTitle"/>
          </p:nvPr>
        </p:nvSpPr>
        <p:spPr>
          <a:xfrm>
            <a:off x="1097280" y="678032"/>
            <a:ext cx="10058400" cy="3566160"/>
          </a:xfrm>
        </p:spPr>
        <p:txBody>
          <a:bodyPr>
            <a:normAutofit/>
          </a:bodyPr>
          <a:lstStyle/>
          <a:p>
            <a:r>
              <a:rPr lang="de-CH" sz="7200" b="1" dirty="0"/>
              <a:t>Zukunft Spitallandschaft</a:t>
            </a:r>
            <a:br>
              <a:rPr lang="de-CH" sz="7200" b="1" dirty="0"/>
            </a:br>
            <a:r>
              <a:rPr lang="de-CH" sz="2800" b="1" dirty="0"/>
              <a:t>Beurteilung und Argumente aus Sicht einer qualitativ hochstehenden und finanzierbaren Spitalversorgung</a:t>
            </a:r>
            <a:endParaRPr lang="de-CH" sz="7200" b="1" dirty="0"/>
          </a:p>
        </p:txBody>
      </p:sp>
      <p:sp>
        <p:nvSpPr>
          <p:cNvPr id="3" name="Untertitel 2">
            <a:extLst>
              <a:ext uri="{FF2B5EF4-FFF2-40B4-BE49-F238E27FC236}">
                <a16:creationId xmlns:a16="http://schemas.microsoft.com/office/drawing/2014/main" id="{511735F6-ACBB-4145-AE96-91BD5445EA76}"/>
              </a:ext>
            </a:extLst>
          </p:cNvPr>
          <p:cNvSpPr>
            <a:spLocks noGrp="1"/>
          </p:cNvSpPr>
          <p:nvPr>
            <p:ph type="subTitle" idx="1"/>
          </p:nvPr>
        </p:nvSpPr>
        <p:spPr>
          <a:xfrm>
            <a:off x="1100051" y="5613302"/>
            <a:ext cx="10058400" cy="1143000"/>
          </a:xfrm>
        </p:spPr>
        <p:txBody>
          <a:bodyPr/>
          <a:lstStyle/>
          <a:p>
            <a:r>
              <a:rPr lang="de-CH" dirty="0"/>
              <a:t>Name ORT Datum</a:t>
            </a:r>
          </a:p>
        </p:txBody>
      </p:sp>
    </p:spTree>
    <p:extLst>
      <p:ext uri="{BB962C8B-B14F-4D97-AF65-F5344CB8AC3E}">
        <p14:creationId xmlns:p14="http://schemas.microsoft.com/office/powerpoint/2010/main" val="4127131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AD85-5AD0-4C4F-8F47-AF3C616125F4}"/>
              </a:ext>
            </a:extLst>
          </p:cNvPr>
          <p:cNvSpPr>
            <a:spLocks noGrp="1"/>
          </p:cNvSpPr>
          <p:nvPr>
            <p:ph type="title"/>
          </p:nvPr>
        </p:nvSpPr>
        <p:spPr/>
        <p:txBody>
          <a:bodyPr/>
          <a:lstStyle/>
          <a:p>
            <a:r>
              <a:rPr lang="de-CH" dirty="0"/>
              <a:t>KVG Revision</a:t>
            </a:r>
          </a:p>
        </p:txBody>
      </p:sp>
      <p:sp>
        <p:nvSpPr>
          <p:cNvPr id="3" name="Inhaltsplatzhalter 2">
            <a:extLst>
              <a:ext uri="{FF2B5EF4-FFF2-40B4-BE49-F238E27FC236}">
                <a16:creationId xmlns:a16="http://schemas.microsoft.com/office/drawing/2014/main" id="{4132CA93-7F81-4928-8A9D-F6CA08A21595}"/>
              </a:ext>
            </a:extLst>
          </p:cNvPr>
          <p:cNvSpPr>
            <a:spLocks noGrp="1"/>
          </p:cNvSpPr>
          <p:nvPr>
            <p:ph idx="1"/>
          </p:nvPr>
        </p:nvSpPr>
        <p:spPr/>
        <p:txBody>
          <a:bodyPr>
            <a:normAutofit fontScale="77500" lnSpcReduction="20000"/>
          </a:bodyPr>
          <a:lstStyle/>
          <a:p>
            <a:pPr marL="457200" indent="-457200">
              <a:spcAft>
                <a:spcPts val="1200"/>
              </a:spcAft>
              <a:buFont typeface="Arial" panose="020B0604020202020204" pitchFamily="34" charset="0"/>
              <a:buChar char="•"/>
            </a:pPr>
            <a:r>
              <a:rPr lang="de-CH" dirty="0"/>
              <a:t>Erfahrungen im In- und Ausland sowie verschiedene Studien beweisen: Globalbudgets wirken </a:t>
            </a:r>
            <a:r>
              <a:rPr lang="de-CH" b="1" dirty="0"/>
              <a:t>kaum kostendämpfend</a:t>
            </a:r>
            <a:r>
              <a:rPr lang="de-CH" dirty="0"/>
              <a:t>.</a:t>
            </a:r>
          </a:p>
          <a:p>
            <a:pPr marL="457200" indent="-457200">
              <a:spcAft>
                <a:spcPts val="1200"/>
              </a:spcAft>
              <a:buFont typeface="Arial" panose="020B0604020202020204" pitchFamily="34" charset="0"/>
              <a:buChar char="•"/>
            </a:pPr>
            <a:r>
              <a:rPr lang="de-CH" dirty="0"/>
              <a:t>Durch Zielvorgaben könnten notwendige Leistungen nicht erbracht werden: </a:t>
            </a:r>
            <a:r>
              <a:rPr lang="de-CH" b="1" dirty="0"/>
              <a:t>Es droht eine Zwei-Klassen-Medizin.</a:t>
            </a:r>
          </a:p>
          <a:p>
            <a:pPr marL="457200" indent="-457200">
              <a:spcAft>
                <a:spcPts val="1200"/>
              </a:spcAft>
              <a:buFont typeface="Arial" panose="020B0604020202020204" pitchFamily="34" charset="0"/>
              <a:buChar char="•"/>
            </a:pPr>
            <a:r>
              <a:rPr lang="de-CH" dirty="0"/>
              <a:t>Die Zielvorgaben greifen massiv in die </a:t>
            </a:r>
            <a:r>
              <a:rPr lang="de-CH" b="1" dirty="0"/>
              <a:t>Kompetenzen der Kantone</a:t>
            </a:r>
            <a:r>
              <a:rPr lang="de-CH" dirty="0"/>
              <a:t> ein.</a:t>
            </a:r>
          </a:p>
          <a:p>
            <a:pPr marL="457200" indent="-457200">
              <a:spcAft>
                <a:spcPts val="1200"/>
              </a:spcAft>
              <a:buFont typeface="Arial" panose="020B0604020202020204" pitchFamily="34" charset="0"/>
              <a:buChar char="•"/>
            </a:pPr>
            <a:r>
              <a:rPr lang="de-CH" dirty="0"/>
              <a:t>Unter dem Regime von Kostenzielen werden die Tarifpartner zu </a:t>
            </a:r>
            <a:r>
              <a:rPr lang="de-CH" b="1" dirty="0"/>
              <a:t>Exekutanten von behördlich angeordneten Massnahmen</a:t>
            </a:r>
            <a:r>
              <a:rPr lang="de-CH" dirty="0"/>
              <a:t> herabgestuft.</a:t>
            </a:r>
          </a:p>
          <a:p>
            <a:pPr marL="457200" indent="-457200">
              <a:spcAft>
                <a:spcPts val="1200"/>
              </a:spcAft>
              <a:buFont typeface="Arial" panose="020B0604020202020204" pitchFamily="34" charset="0"/>
              <a:buChar char="•"/>
            </a:pPr>
            <a:endParaRPr lang="de-CH" dirty="0"/>
          </a:p>
          <a:p>
            <a:pPr>
              <a:spcAft>
                <a:spcPts val="1200"/>
              </a:spcAft>
            </a:pPr>
            <a:r>
              <a:rPr lang="de-CH" b="1" dirty="0"/>
              <a:t>Die Einführung von Globalbudgets wäre der Ausdruck eines kollektiven Versagens der Gesundheitspolitik. Soweit sollten wir es nicht kommen lassen!</a:t>
            </a:r>
          </a:p>
        </p:txBody>
      </p:sp>
      <p:sp>
        <p:nvSpPr>
          <p:cNvPr id="4" name="Textplatzhalter 3">
            <a:extLst>
              <a:ext uri="{FF2B5EF4-FFF2-40B4-BE49-F238E27FC236}">
                <a16:creationId xmlns:a16="http://schemas.microsoft.com/office/drawing/2014/main" id="{03920CB7-9470-4581-91D8-9C5E163796F3}"/>
              </a:ext>
            </a:extLst>
          </p:cNvPr>
          <p:cNvSpPr>
            <a:spLocks noGrp="1"/>
          </p:cNvSpPr>
          <p:nvPr>
            <p:ph type="body" sz="quarter" idx="13"/>
          </p:nvPr>
        </p:nvSpPr>
        <p:spPr/>
        <p:txBody>
          <a:bodyPr>
            <a:normAutofit fontScale="92500" lnSpcReduction="20000"/>
          </a:bodyPr>
          <a:lstStyle/>
          <a:p>
            <a:r>
              <a:rPr lang="de-CH" dirty="0"/>
              <a:t>Schädliche Wirkung von Globalbudgets</a:t>
            </a:r>
          </a:p>
        </p:txBody>
      </p:sp>
    </p:spTree>
    <p:extLst>
      <p:ext uri="{BB962C8B-B14F-4D97-AF65-F5344CB8AC3E}">
        <p14:creationId xmlns:p14="http://schemas.microsoft.com/office/powerpoint/2010/main" val="377619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AD85-5AD0-4C4F-8F47-AF3C616125F4}"/>
              </a:ext>
            </a:extLst>
          </p:cNvPr>
          <p:cNvSpPr>
            <a:spLocks noGrp="1"/>
          </p:cNvSpPr>
          <p:nvPr>
            <p:ph type="title"/>
          </p:nvPr>
        </p:nvSpPr>
        <p:spPr/>
        <p:txBody>
          <a:bodyPr/>
          <a:lstStyle/>
          <a:p>
            <a:r>
              <a:rPr lang="de-CH" dirty="0"/>
              <a:t>KVG Revision</a:t>
            </a:r>
          </a:p>
        </p:txBody>
      </p:sp>
      <p:sp>
        <p:nvSpPr>
          <p:cNvPr id="3" name="Inhaltsplatzhalter 2">
            <a:extLst>
              <a:ext uri="{FF2B5EF4-FFF2-40B4-BE49-F238E27FC236}">
                <a16:creationId xmlns:a16="http://schemas.microsoft.com/office/drawing/2014/main" id="{4132CA93-7F81-4928-8A9D-F6CA08A21595}"/>
              </a:ext>
            </a:extLst>
          </p:cNvPr>
          <p:cNvSpPr>
            <a:spLocks noGrp="1"/>
          </p:cNvSpPr>
          <p:nvPr>
            <p:ph idx="1"/>
          </p:nvPr>
        </p:nvSpPr>
        <p:spPr/>
        <p:txBody>
          <a:bodyPr>
            <a:normAutofit fontScale="77500" lnSpcReduction="20000"/>
          </a:bodyPr>
          <a:lstStyle/>
          <a:p>
            <a:pPr marL="457200" indent="-457200">
              <a:spcAft>
                <a:spcPts val="1200"/>
              </a:spcAft>
              <a:buFont typeface="Arial" panose="020B0604020202020204" pitchFamily="34" charset="0"/>
              <a:buChar char="•"/>
            </a:pPr>
            <a:r>
              <a:rPr lang="de-CH" dirty="0"/>
              <a:t>Das Vorgehen des Bundesrates, der Kostenbremsen-Initiative einen indirekten Gegenvorschlag entgegenzusetzen, ist zu begrüssen. Der vorliegende Gegenvorschlag ist aber missglückt. </a:t>
            </a:r>
            <a:r>
              <a:rPr lang="de-CH" b="1" dirty="0"/>
              <a:t>«Zukunft Spitallandschaft» fordert einen Marschhalt</a:t>
            </a:r>
            <a:r>
              <a:rPr lang="de-CH" dirty="0"/>
              <a:t>. </a:t>
            </a:r>
          </a:p>
          <a:p>
            <a:pPr marL="457200" indent="-457200">
              <a:spcAft>
                <a:spcPts val="1200"/>
              </a:spcAft>
              <a:buFont typeface="Arial" panose="020B0604020202020204" pitchFamily="34" charset="0"/>
              <a:buChar char="•"/>
            </a:pPr>
            <a:r>
              <a:rPr lang="de-CH" dirty="0"/>
              <a:t>In erster Linie sollen konsequent die bereits erkannten </a:t>
            </a:r>
            <a:r>
              <a:rPr lang="de-CH" b="1" dirty="0"/>
              <a:t>Fehlanreize beseitigt und Effizienzpotentiale ausgeschöpft</a:t>
            </a:r>
            <a:r>
              <a:rPr lang="de-CH" dirty="0"/>
              <a:t> werden. </a:t>
            </a:r>
          </a:p>
          <a:p>
            <a:pPr marL="457200" indent="-457200">
              <a:spcAft>
                <a:spcPts val="1200"/>
              </a:spcAft>
              <a:buFont typeface="Arial" panose="020B0604020202020204" pitchFamily="34" charset="0"/>
              <a:buChar char="•"/>
            </a:pPr>
            <a:r>
              <a:rPr lang="de-CH" dirty="0"/>
              <a:t>Weiter sollen bereits lancierte und erfolgsversprechende Massnahmen vorangetrieben werden: Die </a:t>
            </a:r>
            <a:r>
              <a:rPr lang="de-CH" b="1" dirty="0"/>
              <a:t>Einheitliche Finanzierung von ambulanten und stationären Leistungen </a:t>
            </a:r>
            <a:r>
              <a:rPr lang="de-CH" dirty="0"/>
              <a:t>(EFAS) sowie die </a:t>
            </a:r>
            <a:r>
              <a:rPr lang="de-CH" b="1" dirty="0"/>
              <a:t>Pauschalen im ambulanten Bereich</a:t>
            </a:r>
            <a:r>
              <a:rPr lang="de-CH" dirty="0"/>
              <a:t>.</a:t>
            </a:r>
          </a:p>
          <a:p>
            <a:pPr marL="457200" indent="-457200">
              <a:spcAft>
                <a:spcPts val="1200"/>
              </a:spcAft>
              <a:buFont typeface="Arial" panose="020B0604020202020204" pitchFamily="34" charset="0"/>
              <a:buChar char="•"/>
            </a:pPr>
            <a:r>
              <a:rPr lang="de-CH" dirty="0"/>
              <a:t>Ausserdem soll die von der neuen Spitalfinanzierung eingeleitete Dynamik des Preis- und Qualitätswettbewerbs die bereits stattfindende </a:t>
            </a:r>
            <a:r>
              <a:rPr lang="de-CH" b="1" dirty="0"/>
              <a:t>evolutive Transformation der Spitallandschaft</a:t>
            </a:r>
            <a:r>
              <a:rPr lang="de-CH" dirty="0"/>
              <a:t> weiterführen.</a:t>
            </a:r>
            <a:endParaRPr lang="de-CH" b="1" dirty="0"/>
          </a:p>
        </p:txBody>
      </p:sp>
      <p:sp>
        <p:nvSpPr>
          <p:cNvPr id="4" name="Textplatzhalter 3">
            <a:extLst>
              <a:ext uri="{FF2B5EF4-FFF2-40B4-BE49-F238E27FC236}">
                <a16:creationId xmlns:a16="http://schemas.microsoft.com/office/drawing/2014/main" id="{03920CB7-9470-4581-91D8-9C5E163796F3}"/>
              </a:ext>
            </a:extLst>
          </p:cNvPr>
          <p:cNvSpPr>
            <a:spLocks noGrp="1"/>
          </p:cNvSpPr>
          <p:nvPr>
            <p:ph type="body" sz="quarter" idx="13"/>
          </p:nvPr>
        </p:nvSpPr>
        <p:spPr/>
        <p:txBody>
          <a:bodyPr>
            <a:normAutofit fontScale="92500" lnSpcReduction="20000"/>
          </a:bodyPr>
          <a:lstStyle/>
          <a:p>
            <a:r>
              <a:rPr lang="de-CH" dirty="0"/>
              <a:t>Haltung von «Zukunft Spitallandschaft»</a:t>
            </a:r>
          </a:p>
        </p:txBody>
      </p:sp>
    </p:spTree>
    <p:extLst>
      <p:ext uri="{BB962C8B-B14F-4D97-AF65-F5344CB8AC3E}">
        <p14:creationId xmlns:p14="http://schemas.microsoft.com/office/powerpoint/2010/main" val="2420203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AD85-5AD0-4C4F-8F47-AF3C616125F4}"/>
              </a:ext>
            </a:extLst>
          </p:cNvPr>
          <p:cNvSpPr>
            <a:spLocks noGrp="1"/>
          </p:cNvSpPr>
          <p:nvPr>
            <p:ph type="title"/>
          </p:nvPr>
        </p:nvSpPr>
        <p:spPr/>
        <p:txBody>
          <a:bodyPr/>
          <a:lstStyle/>
          <a:p>
            <a:r>
              <a:rPr lang="de-CH" dirty="0"/>
              <a:t>KVG Revision</a:t>
            </a:r>
          </a:p>
        </p:txBody>
      </p:sp>
      <p:sp>
        <p:nvSpPr>
          <p:cNvPr id="3" name="Inhaltsplatzhalter 2">
            <a:extLst>
              <a:ext uri="{FF2B5EF4-FFF2-40B4-BE49-F238E27FC236}">
                <a16:creationId xmlns:a16="http://schemas.microsoft.com/office/drawing/2014/main" id="{4132CA93-7F81-4928-8A9D-F6CA08A21595}"/>
              </a:ext>
            </a:extLst>
          </p:cNvPr>
          <p:cNvSpPr>
            <a:spLocks noGrp="1"/>
          </p:cNvSpPr>
          <p:nvPr>
            <p:ph idx="1"/>
          </p:nvPr>
        </p:nvSpPr>
        <p:spPr/>
        <p:txBody>
          <a:bodyPr>
            <a:normAutofit/>
          </a:bodyPr>
          <a:lstStyle/>
          <a:p>
            <a:pPr>
              <a:spcAft>
                <a:spcPts val="1200"/>
              </a:spcAft>
            </a:pPr>
            <a:r>
              <a:rPr lang="de-CH" dirty="0"/>
              <a:t>Die Einführung von Globalbudgets ist in der Vernehmlassung </a:t>
            </a:r>
            <a:r>
              <a:rPr lang="de-CH" b="1" dirty="0"/>
              <a:t>massiv durchgefallen</a:t>
            </a:r>
            <a:r>
              <a:rPr lang="de-CH" dirty="0"/>
              <a:t>.</a:t>
            </a:r>
          </a:p>
          <a:p>
            <a:pPr>
              <a:spcAft>
                <a:spcPts val="1200"/>
              </a:spcAft>
            </a:pPr>
            <a:r>
              <a:rPr lang="de-CH" dirty="0"/>
              <a:t>Deshalb hat der Bundesrat entschieden, dass der Vorschlag für eine </a:t>
            </a:r>
            <a:r>
              <a:rPr lang="de-CH" b="1" dirty="0"/>
              <a:t>Zielvorgabe aus dem Paket herausgelöst und separat weiterverfolgt </a:t>
            </a:r>
            <a:r>
              <a:rPr lang="de-CH" dirty="0"/>
              <a:t>wird. </a:t>
            </a:r>
          </a:p>
          <a:p>
            <a:pPr>
              <a:spcAft>
                <a:spcPts val="1200"/>
              </a:spcAft>
            </a:pPr>
            <a:r>
              <a:rPr lang="de-CH" dirty="0"/>
              <a:t>Die Einführung einer Zielvorgabe stellt neu </a:t>
            </a:r>
            <a:r>
              <a:rPr lang="de-CH" b="1" dirty="0"/>
              <a:t>allein den indirekten Gegenvorschlag zur Kostenbremse-Initiative </a:t>
            </a:r>
            <a:r>
              <a:rPr lang="de-CH" dirty="0"/>
              <a:t>dar. </a:t>
            </a:r>
            <a:endParaRPr lang="de-CH" b="1" dirty="0"/>
          </a:p>
        </p:txBody>
      </p:sp>
      <p:sp>
        <p:nvSpPr>
          <p:cNvPr id="4" name="Textplatzhalter 3">
            <a:extLst>
              <a:ext uri="{FF2B5EF4-FFF2-40B4-BE49-F238E27FC236}">
                <a16:creationId xmlns:a16="http://schemas.microsoft.com/office/drawing/2014/main" id="{03920CB7-9470-4581-91D8-9C5E163796F3}"/>
              </a:ext>
            </a:extLst>
          </p:cNvPr>
          <p:cNvSpPr>
            <a:spLocks noGrp="1"/>
          </p:cNvSpPr>
          <p:nvPr>
            <p:ph type="body" sz="quarter" idx="13"/>
          </p:nvPr>
        </p:nvSpPr>
        <p:spPr/>
        <p:txBody>
          <a:bodyPr>
            <a:normAutofit fontScale="92500" lnSpcReduction="20000"/>
          </a:bodyPr>
          <a:lstStyle/>
          <a:p>
            <a:r>
              <a:rPr lang="de-CH" dirty="0"/>
              <a:t>Aktuelle Entwicklung (Stand Mai 2021)</a:t>
            </a:r>
          </a:p>
        </p:txBody>
      </p:sp>
    </p:spTree>
    <p:extLst>
      <p:ext uri="{BB962C8B-B14F-4D97-AF65-F5344CB8AC3E}">
        <p14:creationId xmlns:p14="http://schemas.microsoft.com/office/powerpoint/2010/main" val="3220662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3F546-9B32-4242-B9AB-B835873FC979}"/>
              </a:ext>
            </a:extLst>
          </p:cNvPr>
          <p:cNvSpPr>
            <a:spLocks noGrp="1"/>
          </p:cNvSpPr>
          <p:nvPr>
            <p:ph type="title"/>
          </p:nvPr>
        </p:nvSpPr>
        <p:spPr/>
        <p:txBody>
          <a:bodyPr/>
          <a:lstStyle/>
          <a:p>
            <a:r>
              <a:rPr lang="de-CH" dirty="0"/>
              <a:t>3. KVV Revision</a:t>
            </a:r>
          </a:p>
        </p:txBody>
      </p:sp>
    </p:spTree>
    <p:extLst>
      <p:ext uri="{BB962C8B-B14F-4D97-AF65-F5344CB8AC3E}">
        <p14:creationId xmlns:p14="http://schemas.microsoft.com/office/powerpoint/2010/main" val="1020150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77D6F3-6F92-4634-8DBE-08891D6903D6}"/>
              </a:ext>
            </a:extLst>
          </p:cNvPr>
          <p:cNvSpPr>
            <a:spLocks noGrp="1"/>
          </p:cNvSpPr>
          <p:nvPr>
            <p:ph type="title"/>
          </p:nvPr>
        </p:nvSpPr>
        <p:spPr/>
        <p:txBody>
          <a:bodyPr/>
          <a:lstStyle/>
          <a:p>
            <a:r>
              <a:rPr lang="de-CH" dirty="0"/>
              <a:t>KVV Revision</a:t>
            </a:r>
          </a:p>
        </p:txBody>
      </p:sp>
      <p:sp>
        <p:nvSpPr>
          <p:cNvPr id="3" name="Inhaltsplatzhalter 2">
            <a:extLst>
              <a:ext uri="{FF2B5EF4-FFF2-40B4-BE49-F238E27FC236}">
                <a16:creationId xmlns:a16="http://schemas.microsoft.com/office/drawing/2014/main" id="{77C92188-4A73-4E57-AA16-7A8FA452F822}"/>
              </a:ext>
            </a:extLst>
          </p:cNvPr>
          <p:cNvSpPr>
            <a:spLocks noGrp="1"/>
          </p:cNvSpPr>
          <p:nvPr>
            <p:ph idx="1"/>
          </p:nvPr>
        </p:nvSpPr>
        <p:spPr/>
        <p:txBody>
          <a:bodyPr>
            <a:normAutofit fontScale="92500" lnSpcReduction="10000"/>
          </a:bodyPr>
          <a:lstStyle/>
          <a:p>
            <a:pPr marL="457200" indent="-457200">
              <a:spcAft>
                <a:spcPts val="1200"/>
              </a:spcAft>
              <a:buFont typeface="Arial" panose="020B0604020202020204" pitchFamily="34" charset="0"/>
              <a:buChar char="•"/>
            </a:pPr>
            <a:r>
              <a:rPr lang="de-CH" dirty="0"/>
              <a:t>Mit der KVV-Revision sollen die </a:t>
            </a:r>
            <a:r>
              <a:rPr lang="de-CH" b="1" dirty="0"/>
              <a:t>Vergleiche der Spitalkosten geändert</a:t>
            </a:r>
            <a:r>
              <a:rPr lang="de-CH" dirty="0"/>
              <a:t> werden, die zur </a:t>
            </a:r>
            <a:r>
              <a:rPr lang="de-CH" b="1" dirty="0"/>
              <a:t>Ermittlung der Tarife</a:t>
            </a:r>
            <a:r>
              <a:rPr lang="de-CH" dirty="0"/>
              <a:t> für stationäre Spitalbehandlungen durchzuführen sind.</a:t>
            </a:r>
          </a:p>
          <a:p>
            <a:pPr marL="457200" indent="-457200">
              <a:spcAft>
                <a:spcPts val="1200"/>
              </a:spcAft>
              <a:buFont typeface="Arial" panose="020B0604020202020204" pitchFamily="34" charset="0"/>
              <a:buChar char="•"/>
            </a:pPr>
            <a:r>
              <a:rPr lang="de-CH" dirty="0"/>
              <a:t>Bisher hat sich in der Praxis ein Preisniveau etabliert, mit dem etwa </a:t>
            </a:r>
            <a:r>
              <a:rPr lang="de-CH" b="1" dirty="0"/>
              <a:t>die Hälfte der Spitäler ihre Kosten decken</a:t>
            </a:r>
            <a:r>
              <a:rPr lang="de-CH" dirty="0"/>
              <a:t> konnte.</a:t>
            </a:r>
          </a:p>
          <a:p>
            <a:pPr marL="457200" indent="-457200">
              <a:spcAft>
                <a:spcPts val="1200"/>
              </a:spcAft>
              <a:buFont typeface="Arial" panose="020B0604020202020204" pitchFamily="34" charset="0"/>
              <a:buChar char="•"/>
            </a:pPr>
            <a:r>
              <a:rPr lang="de-CH" dirty="0"/>
              <a:t>Der Bundesrat will das Effizienzmass neu auf denjenigen Leistungserbringer festlegen, dessen Fallkosten dem 25. Perzentil aller erfassten Leistungserbringer entsprechen.</a:t>
            </a:r>
          </a:p>
          <a:p>
            <a:pPr marL="457200" indent="-457200">
              <a:buFont typeface="Arial" panose="020B0604020202020204" pitchFamily="34" charset="0"/>
              <a:buChar char="•"/>
            </a:pPr>
            <a:r>
              <a:rPr lang="de-CH" dirty="0"/>
              <a:t>Mit diesen Tarifen könnten nur noch 25% der Spitäler ihre Kosten decken, während die anderen </a:t>
            </a:r>
            <a:r>
              <a:rPr lang="de-CH" b="1" dirty="0"/>
              <a:t>75% Verluste erleiden würden.</a:t>
            </a:r>
            <a:endParaRPr lang="de-CH" dirty="0"/>
          </a:p>
        </p:txBody>
      </p:sp>
      <p:sp>
        <p:nvSpPr>
          <p:cNvPr id="4" name="Textplatzhalter 3">
            <a:extLst>
              <a:ext uri="{FF2B5EF4-FFF2-40B4-BE49-F238E27FC236}">
                <a16:creationId xmlns:a16="http://schemas.microsoft.com/office/drawing/2014/main" id="{429C0D6D-5D2B-4D9D-A3A7-1DC8FCF16029}"/>
              </a:ext>
            </a:extLst>
          </p:cNvPr>
          <p:cNvSpPr>
            <a:spLocks noGrp="1"/>
          </p:cNvSpPr>
          <p:nvPr>
            <p:ph type="body" sz="quarter" idx="13"/>
          </p:nvPr>
        </p:nvSpPr>
        <p:spPr/>
        <p:txBody>
          <a:bodyPr>
            <a:normAutofit fontScale="92500" lnSpcReduction="20000"/>
          </a:bodyPr>
          <a:lstStyle/>
          <a:p>
            <a:r>
              <a:rPr lang="de-CH" dirty="0"/>
              <a:t>Sind drei Viertel der Spitäler zu teuer?</a:t>
            </a:r>
          </a:p>
        </p:txBody>
      </p:sp>
    </p:spTree>
    <p:extLst>
      <p:ext uri="{BB962C8B-B14F-4D97-AF65-F5344CB8AC3E}">
        <p14:creationId xmlns:p14="http://schemas.microsoft.com/office/powerpoint/2010/main" val="239499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77D6F3-6F92-4634-8DBE-08891D6903D6}"/>
              </a:ext>
            </a:extLst>
          </p:cNvPr>
          <p:cNvSpPr>
            <a:spLocks noGrp="1"/>
          </p:cNvSpPr>
          <p:nvPr>
            <p:ph type="title"/>
          </p:nvPr>
        </p:nvSpPr>
        <p:spPr/>
        <p:txBody>
          <a:bodyPr/>
          <a:lstStyle/>
          <a:p>
            <a:r>
              <a:rPr lang="de-CH" dirty="0"/>
              <a:t>KVV Revision</a:t>
            </a:r>
          </a:p>
        </p:txBody>
      </p:sp>
      <p:sp>
        <p:nvSpPr>
          <p:cNvPr id="3" name="Inhaltsplatzhalter 2">
            <a:extLst>
              <a:ext uri="{FF2B5EF4-FFF2-40B4-BE49-F238E27FC236}">
                <a16:creationId xmlns:a16="http://schemas.microsoft.com/office/drawing/2014/main" id="{77C92188-4A73-4E57-AA16-7A8FA452F822}"/>
              </a:ext>
            </a:extLst>
          </p:cNvPr>
          <p:cNvSpPr>
            <a:spLocks noGrp="1"/>
          </p:cNvSpPr>
          <p:nvPr>
            <p:ph idx="1"/>
          </p:nvPr>
        </p:nvSpPr>
        <p:spPr/>
        <p:txBody>
          <a:bodyPr>
            <a:normAutofit/>
          </a:bodyPr>
          <a:lstStyle/>
          <a:p>
            <a:pPr marL="457200" indent="-457200">
              <a:spcAft>
                <a:spcPts val="1200"/>
              </a:spcAft>
              <a:buFont typeface="Arial" panose="020B0604020202020204" pitchFamily="34" charset="0"/>
              <a:buChar char="•"/>
            </a:pPr>
            <a:r>
              <a:rPr lang="de-CH" dirty="0"/>
              <a:t>Eine grosse Mehrheit der Spitäler erreicht schon heute ihre </a:t>
            </a:r>
            <a:r>
              <a:rPr lang="de-CH" b="1" dirty="0"/>
              <a:t>notwendigen Ertragsmargen seit Jahren nicht</a:t>
            </a:r>
            <a:r>
              <a:rPr lang="de-CH" dirty="0"/>
              <a:t>. </a:t>
            </a:r>
          </a:p>
          <a:p>
            <a:pPr marL="457200" indent="-457200">
              <a:spcAft>
                <a:spcPts val="1200"/>
              </a:spcAft>
              <a:buFont typeface="Arial" panose="020B0604020202020204" pitchFamily="34" charset="0"/>
              <a:buChar char="•"/>
            </a:pPr>
            <a:r>
              <a:rPr lang="de-CH" dirty="0"/>
              <a:t>Diese Verordnungsänderung würde ein noch </a:t>
            </a:r>
            <a:r>
              <a:rPr lang="de-CH" b="1" dirty="0"/>
              <a:t>viel grösseres Loch</a:t>
            </a:r>
            <a:r>
              <a:rPr lang="de-CH" dirty="0"/>
              <a:t> aufreissen. </a:t>
            </a:r>
          </a:p>
          <a:p>
            <a:pPr marL="457200" indent="-457200">
              <a:buFont typeface="Arial" panose="020B0604020202020204" pitchFamily="34" charset="0"/>
              <a:buChar char="•"/>
            </a:pPr>
            <a:r>
              <a:rPr lang="de-CH" dirty="0"/>
              <a:t>Naheliegend ist, dass Kantone und Gemeinden mit </a:t>
            </a:r>
            <a:r>
              <a:rPr lang="de-CH" b="1" dirty="0"/>
              <a:t>Gemeinwirtschaftlichen Leistungen (GWL) und anderen Subventionen</a:t>
            </a:r>
            <a:r>
              <a:rPr lang="de-CH" dirty="0"/>
              <a:t> einspringen müssten, wenn keine Unterversorgung resultieren soll. </a:t>
            </a:r>
          </a:p>
        </p:txBody>
      </p:sp>
      <p:sp>
        <p:nvSpPr>
          <p:cNvPr id="4" name="Textplatzhalter 3">
            <a:extLst>
              <a:ext uri="{FF2B5EF4-FFF2-40B4-BE49-F238E27FC236}">
                <a16:creationId xmlns:a16="http://schemas.microsoft.com/office/drawing/2014/main" id="{429C0D6D-5D2B-4D9D-A3A7-1DC8FCF16029}"/>
              </a:ext>
            </a:extLst>
          </p:cNvPr>
          <p:cNvSpPr>
            <a:spLocks noGrp="1"/>
          </p:cNvSpPr>
          <p:nvPr>
            <p:ph type="body" sz="quarter" idx="13"/>
          </p:nvPr>
        </p:nvSpPr>
        <p:spPr/>
        <p:txBody>
          <a:bodyPr>
            <a:normAutofit fontScale="92500" lnSpcReduction="20000"/>
          </a:bodyPr>
          <a:lstStyle/>
          <a:p>
            <a:r>
              <a:rPr lang="de-CH" dirty="0"/>
              <a:t>Riesiges Loch in der Spitalfinanzierung</a:t>
            </a:r>
          </a:p>
        </p:txBody>
      </p:sp>
    </p:spTree>
    <p:extLst>
      <p:ext uri="{BB962C8B-B14F-4D97-AF65-F5344CB8AC3E}">
        <p14:creationId xmlns:p14="http://schemas.microsoft.com/office/powerpoint/2010/main" val="160736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77D6F3-6F92-4634-8DBE-08891D6903D6}"/>
              </a:ext>
            </a:extLst>
          </p:cNvPr>
          <p:cNvSpPr>
            <a:spLocks noGrp="1"/>
          </p:cNvSpPr>
          <p:nvPr>
            <p:ph type="title"/>
          </p:nvPr>
        </p:nvSpPr>
        <p:spPr/>
        <p:txBody>
          <a:bodyPr/>
          <a:lstStyle/>
          <a:p>
            <a:r>
              <a:rPr lang="de-CH" dirty="0"/>
              <a:t>KVV Revision</a:t>
            </a:r>
          </a:p>
        </p:txBody>
      </p:sp>
      <p:sp>
        <p:nvSpPr>
          <p:cNvPr id="3" name="Inhaltsplatzhalter 2">
            <a:extLst>
              <a:ext uri="{FF2B5EF4-FFF2-40B4-BE49-F238E27FC236}">
                <a16:creationId xmlns:a16="http://schemas.microsoft.com/office/drawing/2014/main" id="{77C92188-4A73-4E57-AA16-7A8FA452F822}"/>
              </a:ext>
            </a:extLst>
          </p:cNvPr>
          <p:cNvSpPr>
            <a:spLocks noGrp="1"/>
          </p:cNvSpPr>
          <p:nvPr>
            <p:ph idx="1"/>
          </p:nvPr>
        </p:nvSpPr>
        <p:spPr/>
        <p:txBody>
          <a:bodyPr>
            <a:normAutofit/>
          </a:bodyPr>
          <a:lstStyle/>
          <a:p>
            <a:pPr marL="457200" indent="-457200">
              <a:spcAft>
                <a:spcPts val="1200"/>
              </a:spcAft>
              <a:buFont typeface="Arial" panose="020B0604020202020204" pitchFamily="34" charset="0"/>
              <a:buChar char="•"/>
            </a:pPr>
            <a:r>
              <a:rPr lang="de-CH" dirty="0"/>
              <a:t>Ein Ausscheiden ineffizienter Leistungserbringer ist erwünscht, jedoch </a:t>
            </a:r>
            <a:r>
              <a:rPr lang="de-CH" b="1" dirty="0"/>
              <a:t>keine Auszehrung von Spitälern</a:t>
            </a:r>
            <a:r>
              <a:rPr lang="de-CH" dirty="0"/>
              <a:t>, die die Hauptlast der Versorgungssicherheit tragen.</a:t>
            </a:r>
          </a:p>
          <a:p>
            <a:pPr marL="457200" indent="-457200">
              <a:spcAft>
                <a:spcPts val="1200"/>
              </a:spcAft>
              <a:buFont typeface="Arial" panose="020B0604020202020204" pitchFamily="34" charset="0"/>
              <a:buChar char="•"/>
            </a:pPr>
            <a:r>
              <a:rPr lang="de-CH" dirty="0"/>
              <a:t>Im Sinn von Art. 49 Abs. 1 KVG soll der Effizienzmassstab auf die </a:t>
            </a:r>
            <a:r>
              <a:rPr lang="de-CH" b="1" dirty="0"/>
              <a:t>Leistungen eines durchschnittlichen Spitals </a:t>
            </a:r>
            <a:r>
              <a:rPr lang="de-CH" dirty="0"/>
              <a:t>ausgerichtet sein. </a:t>
            </a:r>
          </a:p>
          <a:p>
            <a:pPr marL="457200" indent="-457200">
              <a:buFont typeface="Arial" panose="020B0604020202020204" pitchFamily="34" charset="0"/>
              <a:buChar char="•"/>
            </a:pPr>
            <a:r>
              <a:rPr lang="de-CH" dirty="0"/>
              <a:t>So hat sich bisher ein Benchmarking-Massstab um das 40. bis 50. Perzentil, gewichtet nach Anzahl Fällen oder </a:t>
            </a:r>
            <a:r>
              <a:rPr lang="de-CH" dirty="0" err="1"/>
              <a:t>Casemix</a:t>
            </a:r>
            <a:r>
              <a:rPr lang="de-CH" dirty="0"/>
              <a:t>, etabliert.</a:t>
            </a:r>
          </a:p>
        </p:txBody>
      </p:sp>
      <p:sp>
        <p:nvSpPr>
          <p:cNvPr id="4" name="Textplatzhalter 3">
            <a:extLst>
              <a:ext uri="{FF2B5EF4-FFF2-40B4-BE49-F238E27FC236}">
                <a16:creationId xmlns:a16="http://schemas.microsoft.com/office/drawing/2014/main" id="{429C0D6D-5D2B-4D9D-A3A7-1DC8FCF16029}"/>
              </a:ext>
            </a:extLst>
          </p:cNvPr>
          <p:cNvSpPr>
            <a:spLocks noGrp="1"/>
          </p:cNvSpPr>
          <p:nvPr>
            <p:ph type="body" sz="quarter" idx="13"/>
          </p:nvPr>
        </p:nvSpPr>
        <p:spPr/>
        <p:txBody>
          <a:bodyPr>
            <a:normAutofit fontScale="92500" lnSpcReduction="20000"/>
          </a:bodyPr>
          <a:lstStyle/>
          <a:p>
            <a:r>
              <a:rPr lang="de-CH" dirty="0"/>
              <a:t>Haltung von «Zukunft Spitallandschaft»</a:t>
            </a:r>
          </a:p>
        </p:txBody>
      </p:sp>
    </p:spTree>
    <p:extLst>
      <p:ext uri="{BB962C8B-B14F-4D97-AF65-F5344CB8AC3E}">
        <p14:creationId xmlns:p14="http://schemas.microsoft.com/office/powerpoint/2010/main" val="4023057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77D6F3-6F92-4634-8DBE-08891D6903D6}"/>
              </a:ext>
            </a:extLst>
          </p:cNvPr>
          <p:cNvSpPr>
            <a:spLocks noGrp="1"/>
          </p:cNvSpPr>
          <p:nvPr>
            <p:ph type="title"/>
          </p:nvPr>
        </p:nvSpPr>
        <p:spPr/>
        <p:txBody>
          <a:bodyPr/>
          <a:lstStyle/>
          <a:p>
            <a:r>
              <a:rPr lang="de-CH" dirty="0"/>
              <a:t>KVV Revision</a:t>
            </a:r>
          </a:p>
        </p:txBody>
      </p:sp>
      <p:sp>
        <p:nvSpPr>
          <p:cNvPr id="3" name="Inhaltsplatzhalter 2">
            <a:extLst>
              <a:ext uri="{FF2B5EF4-FFF2-40B4-BE49-F238E27FC236}">
                <a16:creationId xmlns:a16="http://schemas.microsoft.com/office/drawing/2014/main" id="{77C92188-4A73-4E57-AA16-7A8FA452F822}"/>
              </a:ext>
            </a:extLst>
          </p:cNvPr>
          <p:cNvSpPr>
            <a:spLocks noGrp="1"/>
          </p:cNvSpPr>
          <p:nvPr>
            <p:ph idx="1"/>
          </p:nvPr>
        </p:nvSpPr>
        <p:spPr/>
        <p:txBody>
          <a:bodyPr>
            <a:normAutofit/>
          </a:bodyPr>
          <a:lstStyle/>
          <a:p>
            <a:pPr>
              <a:spcAft>
                <a:spcPts val="1200"/>
              </a:spcAft>
            </a:pPr>
            <a:r>
              <a:rPr lang="de-CH" dirty="0"/>
              <a:t>Im Herbst 20 hat das Departement des Innern EDI anlässlich eines Spitzentreffens konzediert, </a:t>
            </a:r>
            <a:r>
              <a:rPr lang="de-CH" b="1" dirty="0"/>
              <a:t>dass der Vorschlag Probleme mit sich bringt, </a:t>
            </a:r>
            <a:r>
              <a:rPr lang="de-CH" dirty="0"/>
              <a:t>und um Alternativvorschläge durch die Experten gebeten.</a:t>
            </a:r>
          </a:p>
          <a:p>
            <a:r>
              <a:rPr lang="de-CH" dirty="0"/>
              <a:t>Diese werden im Moment erarbeitet und mit den Experten des Departementes diskutiert. </a:t>
            </a:r>
          </a:p>
          <a:p>
            <a:pPr marL="457200" indent="-457200">
              <a:spcAft>
                <a:spcPts val="1200"/>
              </a:spcAft>
              <a:buFont typeface="Arial" panose="020B0604020202020204" pitchFamily="34" charset="0"/>
              <a:buChar char="•"/>
            </a:pPr>
            <a:endParaRPr lang="de-CH" dirty="0"/>
          </a:p>
        </p:txBody>
      </p:sp>
      <p:sp>
        <p:nvSpPr>
          <p:cNvPr id="4" name="Textplatzhalter 3">
            <a:extLst>
              <a:ext uri="{FF2B5EF4-FFF2-40B4-BE49-F238E27FC236}">
                <a16:creationId xmlns:a16="http://schemas.microsoft.com/office/drawing/2014/main" id="{429C0D6D-5D2B-4D9D-A3A7-1DC8FCF16029}"/>
              </a:ext>
            </a:extLst>
          </p:cNvPr>
          <p:cNvSpPr>
            <a:spLocks noGrp="1"/>
          </p:cNvSpPr>
          <p:nvPr>
            <p:ph type="body" sz="quarter" idx="13"/>
          </p:nvPr>
        </p:nvSpPr>
        <p:spPr/>
        <p:txBody>
          <a:bodyPr>
            <a:normAutofit fontScale="92500" lnSpcReduction="20000"/>
          </a:bodyPr>
          <a:lstStyle/>
          <a:p>
            <a:r>
              <a:rPr lang="de-CH" dirty="0"/>
              <a:t>Aktuelle Entwicklung (Stand Mai 2021)</a:t>
            </a:r>
          </a:p>
        </p:txBody>
      </p:sp>
    </p:spTree>
    <p:extLst>
      <p:ext uri="{BB962C8B-B14F-4D97-AF65-F5344CB8AC3E}">
        <p14:creationId xmlns:p14="http://schemas.microsoft.com/office/powerpoint/2010/main" val="1193550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3F546-9B32-4242-B9AB-B835873FC979}"/>
              </a:ext>
            </a:extLst>
          </p:cNvPr>
          <p:cNvSpPr>
            <a:spLocks noGrp="1"/>
          </p:cNvSpPr>
          <p:nvPr>
            <p:ph type="title"/>
          </p:nvPr>
        </p:nvSpPr>
        <p:spPr/>
        <p:txBody>
          <a:bodyPr/>
          <a:lstStyle/>
          <a:p>
            <a:r>
              <a:rPr lang="de-CH" dirty="0"/>
              <a:t>4. Behandlungsverbot</a:t>
            </a:r>
          </a:p>
        </p:txBody>
      </p:sp>
    </p:spTree>
    <p:extLst>
      <p:ext uri="{BB962C8B-B14F-4D97-AF65-F5344CB8AC3E}">
        <p14:creationId xmlns:p14="http://schemas.microsoft.com/office/powerpoint/2010/main" val="2232012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1146B1-FF44-4B6A-B994-68D79BA3EB0E}"/>
              </a:ext>
            </a:extLst>
          </p:cNvPr>
          <p:cNvSpPr>
            <a:spLocks noGrp="1"/>
          </p:cNvSpPr>
          <p:nvPr>
            <p:ph type="title"/>
          </p:nvPr>
        </p:nvSpPr>
        <p:spPr/>
        <p:txBody>
          <a:bodyPr/>
          <a:lstStyle/>
          <a:p>
            <a:r>
              <a:rPr lang="de-CH" dirty="0"/>
              <a:t>Behandlungsverbot</a:t>
            </a:r>
          </a:p>
        </p:txBody>
      </p:sp>
      <p:sp>
        <p:nvSpPr>
          <p:cNvPr id="3" name="Inhaltsplatzhalter 2">
            <a:extLst>
              <a:ext uri="{FF2B5EF4-FFF2-40B4-BE49-F238E27FC236}">
                <a16:creationId xmlns:a16="http://schemas.microsoft.com/office/drawing/2014/main" id="{49899EB2-3DAA-46B3-9902-FB236B0AE450}"/>
              </a:ext>
            </a:extLst>
          </p:cNvPr>
          <p:cNvSpPr>
            <a:spLocks noGrp="1"/>
          </p:cNvSpPr>
          <p:nvPr>
            <p:ph idx="1"/>
          </p:nvPr>
        </p:nvSpPr>
        <p:spPr/>
        <p:txBody>
          <a:bodyPr/>
          <a:lstStyle/>
          <a:p>
            <a:pPr>
              <a:spcAft>
                <a:spcPts val="1200"/>
              </a:spcAft>
            </a:pPr>
            <a:r>
              <a:rPr lang="de-CH" dirty="0"/>
              <a:t>Im März 2020 beschloss der Bundesrat in der COVID-19 Verordnung 2 eine </a:t>
            </a:r>
            <a:r>
              <a:rPr lang="de-CH" b="1" dirty="0"/>
              <a:t>Verpflichtung zur Bereitstellung von Vorhalteleistungen für alle Gesundheitseinrichtungen:</a:t>
            </a:r>
          </a:p>
          <a:p>
            <a:pPr marL="514350" lvl="0" indent="-514350">
              <a:spcAft>
                <a:spcPts val="1200"/>
              </a:spcAft>
              <a:buFont typeface="+mj-lt"/>
              <a:buAutoNum type="arabicPeriod"/>
            </a:pPr>
            <a:r>
              <a:rPr lang="de-CH" i="1" dirty="0"/>
              <a:t>Die Kantone können private Spitäler und Kliniken verpflichten, ihre Kapazitäten für die Aufnahme von Patientinnen und Patienten zur Verfügung zu stellen.</a:t>
            </a:r>
          </a:p>
          <a:p>
            <a:pPr marL="514350" lvl="0" indent="-514350">
              <a:buFont typeface="+mj-lt"/>
              <a:buAutoNum type="arabicPeriod"/>
            </a:pPr>
            <a:r>
              <a:rPr lang="de-CH" i="1" dirty="0"/>
              <a:t>Gesundheitseinrichtungen wie Spitäler und Kliniken, Arztpraxen und Zahnarztpraxen müssen auf nicht dringend angezeigte medizinische Eingriffe und Therapien verzichten.</a:t>
            </a:r>
            <a:endParaRPr lang="de-CH" dirty="0"/>
          </a:p>
        </p:txBody>
      </p:sp>
      <p:sp>
        <p:nvSpPr>
          <p:cNvPr id="4" name="Textplatzhalter 3">
            <a:extLst>
              <a:ext uri="{FF2B5EF4-FFF2-40B4-BE49-F238E27FC236}">
                <a16:creationId xmlns:a16="http://schemas.microsoft.com/office/drawing/2014/main" id="{0018547A-F806-4F52-80E7-C1157F3C8938}"/>
              </a:ext>
            </a:extLst>
          </p:cNvPr>
          <p:cNvSpPr>
            <a:spLocks noGrp="1"/>
          </p:cNvSpPr>
          <p:nvPr>
            <p:ph type="body" sz="quarter" idx="13"/>
          </p:nvPr>
        </p:nvSpPr>
        <p:spPr/>
        <p:txBody>
          <a:bodyPr>
            <a:normAutofit fontScale="92500" lnSpcReduction="20000"/>
          </a:bodyPr>
          <a:lstStyle/>
          <a:p>
            <a:r>
              <a:rPr lang="de-CH" dirty="0"/>
              <a:t>Nicht gedeckte Vorhalteleistungen</a:t>
            </a:r>
          </a:p>
        </p:txBody>
      </p:sp>
    </p:spTree>
    <p:extLst>
      <p:ext uri="{BB962C8B-B14F-4D97-AF65-F5344CB8AC3E}">
        <p14:creationId xmlns:p14="http://schemas.microsoft.com/office/powerpoint/2010/main" val="212306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621FF1-5B8B-47BF-A0EE-437AF8F0D9CB}"/>
              </a:ext>
            </a:extLst>
          </p:cNvPr>
          <p:cNvSpPr>
            <a:spLocks noGrp="1"/>
          </p:cNvSpPr>
          <p:nvPr>
            <p:ph type="title"/>
          </p:nvPr>
        </p:nvSpPr>
        <p:spPr>
          <a:xfrm>
            <a:off x="1097280" y="286603"/>
            <a:ext cx="10058400" cy="511419"/>
          </a:xfrm>
          <a:prstGeom prst="rect">
            <a:avLst/>
          </a:prstGeom>
        </p:spPr>
        <p:txBody>
          <a:bodyPr>
            <a:normAutofit/>
          </a:bodyPr>
          <a:lstStyle/>
          <a:p>
            <a:r>
              <a:rPr lang="de-CH" b="1" dirty="0"/>
              <a:t>Inhalt</a:t>
            </a:r>
          </a:p>
        </p:txBody>
      </p:sp>
      <p:sp>
        <p:nvSpPr>
          <p:cNvPr id="3" name="Inhaltsplatzhalter 2">
            <a:extLst>
              <a:ext uri="{FF2B5EF4-FFF2-40B4-BE49-F238E27FC236}">
                <a16:creationId xmlns:a16="http://schemas.microsoft.com/office/drawing/2014/main" id="{E3014F2D-A6FF-4139-86A5-B26D7779CF9C}"/>
              </a:ext>
            </a:extLst>
          </p:cNvPr>
          <p:cNvSpPr>
            <a:spLocks noGrp="1"/>
          </p:cNvSpPr>
          <p:nvPr>
            <p:ph idx="1"/>
          </p:nvPr>
        </p:nvSpPr>
        <p:spPr/>
        <p:txBody>
          <a:bodyPr/>
          <a:lstStyle/>
          <a:p>
            <a:r>
              <a:rPr lang="de-CH" dirty="0"/>
              <a:t>1. Ausgangslage</a:t>
            </a:r>
          </a:p>
          <a:p>
            <a:r>
              <a:rPr lang="de-CH" dirty="0"/>
              <a:t>2. KVG Revision: Rationierung im Gesundheitswesen?</a:t>
            </a:r>
          </a:p>
          <a:p>
            <a:r>
              <a:rPr lang="de-CH" dirty="0"/>
              <a:t>3. KVV Revision: Sind drei Viertel der Spitäler zu teuer?</a:t>
            </a:r>
          </a:p>
          <a:p>
            <a:r>
              <a:rPr lang="de-CH" dirty="0"/>
              <a:t>4. Behandlungsverbot: Lässt der Bund die Spitäler hängen?</a:t>
            </a:r>
          </a:p>
          <a:p>
            <a:r>
              <a:rPr lang="de-CH" dirty="0"/>
              <a:t>5. Kampagne «Zukunft Spitallandschaft»</a:t>
            </a:r>
          </a:p>
        </p:txBody>
      </p:sp>
    </p:spTree>
    <p:extLst>
      <p:ext uri="{BB962C8B-B14F-4D97-AF65-F5344CB8AC3E}">
        <p14:creationId xmlns:p14="http://schemas.microsoft.com/office/powerpoint/2010/main" val="1072493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1146B1-FF44-4B6A-B994-68D79BA3EB0E}"/>
              </a:ext>
            </a:extLst>
          </p:cNvPr>
          <p:cNvSpPr>
            <a:spLocks noGrp="1"/>
          </p:cNvSpPr>
          <p:nvPr>
            <p:ph type="title"/>
          </p:nvPr>
        </p:nvSpPr>
        <p:spPr/>
        <p:txBody>
          <a:bodyPr/>
          <a:lstStyle/>
          <a:p>
            <a:r>
              <a:rPr lang="de-CH" dirty="0"/>
              <a:t>Behandlungsverbot</a:t>
            </a:r>
          </a:p>
        </p:txBody>
      </p:sp>
      <p:sp>
        <p:nvSpPr>
          <p:cNvPr id="3" name="Inhaltsplatzhalter 2">
            <a:extLst>
              <a:ext uri="{FF2B5EF4-FFF2-40B4-BE49-F238E27FC236}">
                <a16:creationId xmlns:a16="http://schemas.microsoft.com/office/drawing/2014/main" id="{49899EB2-3DAA-46B3-9902-FB236B0AE450}"/>
              </a:ext>
            </a:extLst>
          </p:cNvPr>
          <p:cNvSpPr>
            <a:spLocks noGrp="1"/>
          </p:cNvSpPr>
          <p:nvPr>
            <p:ph idx="1"/>
          </p:nvPr>
        </p:nvSpPr>
        <p:spPr/>
        <p:txBody>
          <a:bodyPr>
            <a:normAutofit fontScale="92500" lnSpcReduction="10000"/>
          </a:bodyPr>
          <a:lstStyle/>
          <a:p>
            <a:pPr marL="457200" indent="-457200">
              <a:spcAft>
                <a:spcPts val="1200"/>
              </a:spcAft>
              <a:buFont typeface="Arial" panose="020B0604020202020204" pitchFamily="34" charset="0"/>
              <a:buChar char="•"/>
            </a:pPr>
            <a:r>
              <a:rPr lang="de-CH" dirty="0"/>
              <a:t>Gemäss Schätzungen könnte sich der </a:t>
            </a:r>
            <a:r>
              <a:rPr lang="de-CH" b="1" dirty="0"/>
              <a:t>Schaden bis Ende April 2020 auf bis zu 1.8 Mia. Franken</a:t>
            </a:r>
            <a:r>
              <a:rPr lang="de-CH" dirty="0"/>
              <a:t> belaufen. </a:t>
            </a:r>
          </a:p>
          <a:p>
            <a:pPr marL="457200" indent="-457200">
              <a:spcAft>
                <a:spcPts val="1200"/>
              </a:spcAft>
              <a:buFont typeface="Arial" panose="020B0604020202020204" pitchFamily="34" charset="0"/>
              <a:buChar char="•"/>
            </a:pPr>
            <a:r>
              <a:rPr lang="de-CH" dirty="0"/>
              <a:t>Rund 80 Prozent des Gesamtschadens entfallen auf die Ertragsausfälle aufgrund der maximalen Vorhalteleistungen in Form des Behandlungs- und Operationsverbots, welches vom 16. März bis 26. April 2020 galt.</a:t>
            </a:r>
          </a:p>
          <a:p>
            <a:pPr marL="457200" indent="-457200">
              <a:buFont typeface="Arial" panose="020B0604020202020204" pitchFamily="34" charset="0"/>
              <a:buChar char="•"/>
            </a:pPr>
            <a:r>
              <a:rPr lang="de-CH" dirty="0"/>
              <a:t>Damit geraten etliche Spitäler </a:t>
            </a:r>
            <a:r>
              <a:rPr lang="de-CH" b="1" dirty="0"/>
              <a:t>in die Schieflage</a:t>
            </a:r>
            <a:r>
              <a:rPr lang="de-CH" dirty="0"/>
              <a:t>. Wiederholt erklärten bisher Bundesrat und Krankenkassen, dass sie sich NICHT an den Kosten für die Vorhalteleistungen beteiligen werden. </a:t>
            </a:r>
          </a:p>
        </p:txBody>
      </p:sp>
      <p:sp>
        <p:nvSpPr>
          <p:cNvPr id="4" name="Textplatzhalter 3">
            <a:extLst>
              <a:ext uri="{FF2B5EF4-FFF2-40B4-BE49-F238E27FC236}">
                <a16:creationId xmlns:a16="http://schemas.microsoft.com/office/drawing/2014/main" id="{0018547A-F806-4F52-80E7-C1157F3C8938}"/>
              </a:ext>
            </a:extLst>
          </p:cNvPr>
          <p:cNvSpPr>
            <a:spLocks noGrp="1"/>
          </p:cNvSpPr>
          <p:nvPr>
            <p:ph type="body" sz="quarter" idx="13"/>
          </p:nvPr>
        </p:nvSpPr>
        <p:spPr/>
        <p:txBody>
          <a:bodyPr>
            <a:normAutofit fontScale="92500" lnSpcReduction="20000"/>
          </a:bodyPr>
          <a:lstStyle/>
          <a:p>
            <a:r>
              <a:rPr lang="de-CH" dirty="0"/>
              <a:t>Schaden in Milliardenhöhe</a:t>
            </a:r>
          </a:p>
        </p:txBody>
      </p:sp>
    </p:spTree>
    <p:extLst>
      <p:ext uri="{BB962C8B-B14F-4D97-AF65-F5344CB8AC3E}">
        <p14:creationId xmlns:p14="http://schemas.microsoft.com/office/powerpoint/2010/main" val="115346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1146B1-FF44-4B6A-B994-68D79BA3EB0E}"/>
              </a:ext>
            </a:extLst>
          </p:cNvPr>
          <p:cNvSpPr>
            <a:spLocks noGrp="1"/>
          </p:cNvSpPr>
          <p:nvPr>
            <p:ph type="title"/>
          </p:nvPr>
        </p:nvSpPr>
        <p:spPr/>
        <p:txBody>
          <a:bodyPr/>
          <a:lstStyle/>
          <a:p>
            <a:r>
              <a:rPr lang="de-CH" dirty="0"/>
              <a:t>Behandlungsverbot</a:t>
            </a:r>
          </a:p>
        </p:txBody>
      </p:sp>
      <p:sp>
        <p:nvSpPr>
          <p:cNvPr id="3" name="Inhaltsplatzhalter 2">
            <a:extLst>
              <a:ext uri="{FF2B5EF4-FFF2-40B4-BE49-F238E27FC236}">
                <a16:creationId xmlns:a16="http://schemas.microsoft.com/office/drawing/2014/main" id="{49899EB2-3DAA-46B3-9902-FB236B0AE450}"/>
              </a:ext>
            </a:extLst>
          </p:cNvPr>
          <p:cNvSpPr>
            <a:spLocks noGrp="1"/>
          </p:cNvSpPr>
          <p:nvPr>
            <p:ph idx="1"/>
          </p:nvPr>
        </p:nvSpPr>
        <p:spPr/>
        <p:txBody>
          <a:bodyPr>
            <a:normAutofit fontScale="70000" lnSpcReduction="20000"/>
          </a:bodyPr>
          <a:lstStyle/>
          <a:p>
            <a:r>
              <a:rPr lang="de-CH" dirty="0"/>
              <a:t>Sinnvoll wäre eine Abgeltung der Vorhalteleistungen mittels eines vom Bund koordinierten Vorgehens, um kantonale Ungleichbehandlungen zu vermeiden. </a:t>
            </a:r>
          </a:p>
          <a:p>
            <a:r>
              <a:rPr lang="de-CH" dirty="0"/>
              <a:t> </a:t>
            </a:r>
          </a:p>
          <a:p>
            <a:pPr>
              <a:spcAft>
                <a:spcPts val="1200"/>
              </a:spcAft>
            </a:pPr>
            <a:r>
              <a:rPr lang="de-CH" dirty="0"/>
              <a:t>Eine einfache und faire Formel nimmt Bezug zum in der Vergangenheit erwirtschafteten EBITDAR der Häuser: </a:t>
            </a:r>
          </a:p>
          <a:p>
            <a:pPr marL="457200" indent="-457200">
              <a:spcAft>
                <a:spcPts val="1200"/>
              </a:spcAft>
              <a:buFont typeface="Arial" panose="020B0604020202020204" pitchFamily="34" charset="0"/>
              <a:buChar char="•"/>
            </a:pPr>
            <a:r>
              <a:rPr lang="de-CH" dirty="0"/>
              <a:t>Die Differenz des 2020er EBITDAR des Hauses zum 2019/18 im Schnitt erreichten EBITDAR würde als Schadenssumme bezeichnet und durch die Kostenträger mit einer Einmalzahlung teilweise oder ganz ausgeglichen. </a:t>
            </a:r>
          </a:p>
          <a:p>
            <a:pPr marL="457200" indent="-457200">
              <a:spcAft>
                <a:spcPts val="1200"/>
              </a:spcAft>
              <a:buFont typeface="Arial" panose="020B0604020202020204" pitchFamily="34" charset="0"/>
              <a:buChar char="•"/>
            </a:pPr>
            <a:r>
              <a:rPr lang="de-CH" dirty="0"/>
              <a:t>Diese Methode kann für alle Spitalarten angewandt werden und berücksichtigt auch Nachholeffekte im laufenden Geschäftsjahr 2020. </a:t>
            </a:r>
          </a:p>
          <a:p>
            <a:pPr marL="457200" indent="-457200">
              <a:buFont typeface="Arial" panose="020B0604020202020204" pitchFamily="34" charset="0"/>
              <a:buChar char="•"/>
            </a:pPr>
            <a:r>
              <a:rPr lang="de-CH" dirty="0"/>
              <a:t>Die Politik kann unabhängig von der tatsächlich eingetretenen Schadenshöhe immer noch entscheiden, wie hoch die Entschädigung für die Gesundheitsinstitutionen sein soll, etwa durch Festlegung eines Quotienten (z.B. 75 Prozent des Schadens), welcher angewendet wird. </a:t>
            </a:r>
          </a:p>
        </p:txBody>
      </p:sp>
      <p:sp>
        <p:nvSpPr>
          <p:cNvPr id="4" name="Textplatzhalter 3">
            <a:extLst>
              <a:ext uri="{FF2B5EF4-FFF2-40B4-BE49-F238E27FC236}">
                <a16:creationId xmlns:a16="http://schemas.microsoft.com/office/drawing/2014/main" id="{0018547A-F806-4F52-80E7-C1157F3C8938}"/>
              </a:ext>
            </a:extLst>
          </p:cNvPr>
          <p:cNvSpPr>
            <a:spLocks noGrp="1"/>
          </p:cNvSpPr>
          <p:nvPr>
            <p:ph type="body" sz="quarter" idx="13"/>
          </p:nvPr>
        </p:nvSpPr>
        <p:spPr/>
        <p:txBody>
          <a:bodyPr>
            <a:normAutofit fontScale="92500" lnSpcReduction="20000"/>
          </a:bodyPr>
          <a:lstStyle/>
          <a:p>
            <a:r>
              <a:rPr lang="de-CH" dirty="0"/>
              <a:t>Haltung von «Zukunft Spitallandschaft»</a:t>
            </a:r>
          </a:p>
        </p:txBody>
      </p:sp>
    </p:spTree>
    <p:extLst>
      <p:ext uri="{BB962C8B-B14F-4D97-AF65-F5344CB8AC3E}">
        <p14:creationId xmlns:p14="http://schemas.microsoft.com/office/powerpoint/2010/main" val="3226530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1146B1-FF44-4B6A-B994-68D79BA3EB0E}"/>
              </a:ext>
            </a:extLst>
          </p:cNvPr>
          <p:cNvSpPr>
            <a:spLocks noGrp="1"/>
          </p:cNvSpPr>
          <p:nvPr>
            <p:ph type="title"/>
          </p:nvPr>
        </p:nvSpPr>
        <p:spPr/>
        <p:txBody>
          <a:bodyPr/>
          <a:lstStyle/>
          <a:p>
            <a:r>
              <a:rPr lang="de-CH" dirty="0"/>
              <a:t>Behandlungsverbot</a:t>
            </a:r>
          </a:p>
        </p:txBody>
      </p:sp>
      <p:sp>
        <p:nvSpPr>
          <p:cNvPr id="3" name="Inhaltsplatzhalter 2">
            <a:extLst>
              <a:ext uri="{FF2B5EF4-FFF2-40B4-BE49-F238E27FC236}">
                <a16:creationId xmlns:a16="http://schemas.microsoft.com/office/drawing/2014/main" id="{49899EB2-3DAA-46B3-9902-FB236B0AE450}"/>
              </a:ext>
            </a:extLst>
          </p:cNvPr>
          <p:cNvSpPr>
            <a:spLocks noGrp="1"/>
          </p:cNvSpPr>
          <p:nvPr>
            <p:ph idx="1"/>
          </p:nvPr>
        </p:nvSpPr>
        <p:spPr/>
        <p:txBody>
          <a:bodyPr>
            <a:normAutofit/>
          </a:bodyPr>
          <a:lstStyle/>
          <a:p>
            <a:pPr marL="457200" indent="-457200">
              <a:spcAft>
                <a:spcPts val="1200"/>
              </a:spcAft>
              <a:buFont typeface="Arial" panose="020B0604020202020204" pitchFamily="34" charset="0"/>
              <a:buChar char="•"/>
            </a:pPr>
            <a:r>
              <a:rPr lang="de-CH" dirty="0"/>
              <a:t>Verschiedene Kantone haben beim Bund Standesinitiativen eingereicht, die fordern: «</a:t>
            </a:r>
            <a:r>
              <a:rPr lang="de-CH" b="1" dirty="0"/>
              <a:t>Wer befiehlt, soll auch bezahlen</a:t>
            </a:r>
            <a:r>
              <a:rPr lang="de-CH" dirty="0"/>
              <a:t>». </a:t>
            </a:r>
          </a:p>
          <a:p>
            <a:pPr marL="457200" indent="-457200">
              <a:spcAft>
                <a:spcPts val="1200"/>
              </a:spcAft>
              <a:buFont typeface="Arial" panose="020B0604020202020204" pitchFamily="34" charset="0"/>
              <a:buChar char="•"/>
            </a:pPr>
            <a:r>
              <a:rPr lang="de-CH" dirty="0"/>
              <a:t>Der Bundesrat indes betont regelmässig, dass er sich nicht an den Kosten für die Vorhalteleistungen beteiligen wird. </a:t>
            </a:r>
          </a:p>
          <a:p>
            <a:pPr marL="457200" indent="-457200">
              <a:spcAft>
                <a:spcPts val="1200"/>
              </a:spcAft>
              <a:buFont typeface="Arial" panose="020B0604020202020204" pitchFamily="34" charset="0"/>
              <a:buChar char="•"/>
            </a:pPr>
            <a:r>
              <a:rPr lang="de-CH" dirty="0"/>
              <a:t>Die Diskussion zwischen Bund und Kantonen sei aber noch nicht abgeschlossen, und der Bund «</a:t>
            </a:r>
            <a:r>
              <a:rPr lang="de-CH" i="1" dirty="0"/>
              <a:t>sei immer gesprächsbereit</a:t>
            </a:r>
            <a:r>
              <a:rPr lang="de-CH" dirty="0"/>
              <a:t>».</a:t>
            </a:r>
          </a:p>
          <a:p>
            <a:endParaRPr lang="de-CH" dirty="0"/>
          </a:p>
        </p:txBody>
      </p:sp>
      <p:sp>
        <p:nvSpPr>
          <p:cNvPr id="4" name="Textplatzhalter 3">
            <a:extLst>
              <a:ext uri="{FF2B5EF4-FFF2-40B4-BE49-F238E27FC236}">
                <a16:creationId xmlns:a16="http://schemas.microsoft.com/office/drawing/2014/main" id="{0018547A-F806-4F52-80E7-C1157F3C8938}"/>
              </a:ext>
            </a:extLst>
          </p:cNvPr>
          <p:cNvSpPr>
            <a:spLocks noGrp="1"/>
          </p:cNvSpPr>
          <p:nvPr>
            <p:ph type="body" sz="quarter" idx="13"/>
          </p:nvPr>
        </p:nvSpPr>
        <p:spPr/>
        <p:txBody>
          <a:bodyPr>
            <a:normAutofit fontScale="92500" lnSpcReduction="20000"/>
          </a:bodyPr>
          <a:lstStyle/>
          <a:p>
            <a:r>
              <a:rPr lang="de-CH" dirty="0"/>
              <a:t>Aktuelle Entwicklung (Stand Mai 2021)</a:t>
            </a:r>
          </a:p>
        </p:txBody>
      </p:sp>
    </p:spTree>
    <p:extLst>
      <p:ext uri="{BB962C8B-B14F-4D97-AF65-F5344CB8AC3E}">
        <p14:creationId xmlns:p14="http://schemas.microsoft.com/office/powerpoint/2010/main" val="1398829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3F546-9B32-4242-B9AB-B835873FC979}"/>
              </a:ext>
            </a:extLst>
          </p:cNvPr>
          <p:cNvSpPr>
            <a:spLocks noGrp="1"/>
          </p:cNvSpPr>
          <p:nvPr>
            <p:ph type="title"/>
          </p:nvPr>
        </p:nvSpPr>
        <p:spPr>
          <a:xfrm>
            <a:off x="1097280" y="419569"/>
            <a:ext cx="10058400" cy="3566160"/>
          </a:xfrm>
        </p:spPr>
        <p:txBody>
          <a:bodyPr/>
          <a:lstStyle/>
          <a:p>
            <a:r>
              <a:rPr lang="de-CH" dirty="0"/>
              <a:t>5. Kampagne «Zukunft Spitallandschaft»</a:t>
            </a:r>
          </a:p>
        </p:txBody>
      </p:sp>
    </p:spTree>
    <p:extLst>
      <p:ext uri="{BB962C8B-B14F-4D97-AF65-F5344CB8AC3E}">
        <p14:creationId xmlns:p14="http://schemas.microsoft.com/office/powerpoint/2010/main" val="4266013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94FA73-0E89-4CE5-8D76-8DD08156A3D8}"/>
              </a:ext>
            </a:extLst>
          </p:cNvPr>
          <p:cNvSpPr>
            <a:spLocks noGrp="1"/>
          </p:cNvSpPr>
          <p:nvPr>
            <p:ph type="title"/>
          </p:nvPr>
        </p:nvSpPr>
        <p:spPr/>
        <p:txBody>
          <a:bodyPr/>
          <a:lstStyle/>
          <a:p>
            <a:r>
              <a:rPr lang="de-CH" dirty="0"/>
              <a:t>Kampagne «Zukunft Spitallandschaft»</a:t>
            </a:r>
          </a:p>
        </p:txBody>
      </p:sp>
      <p:sp>
        <p:nvSpPr>
          <p:cNvPr id="3" name="Inhaltsplatzhalter 2">
            <a:extLst>
              <a:ext uri="{FF2B5EF4-FFF2-40B4-BE49-F238E27FC236}">
                <a16:creationId xmlns:a16="http://schemas.microsoft.com/office/drawing/2014/main" id="{E3122710-974C-41B9-A8BE-38A2144AE12A}"/>
              </a:ext>
            </a:extLst>
          </p:cNvPr>
          <p:cNvSpPr>
            <a:spLocks noGrp="1"/>
          </p:cNvSpPr>
          <p:nvPr>
            <p:ph idx="1"/>
          </p:nvPr>
        </p:nvSpPr>
        <p:spPr/>
        <p:txBody>
          <a:bodyPr>
            <a:normAutofit fontScale="77500" lnSpcReduction="20000"/>
          </a:bodyPr>
          <a:lstStyle/>
          <a:p>
            <a:pPr marL="457200" indent="-457200">
              <a:spcAft>
                <a:spcPts val="1200"/>
              </a:spcAft>
              <a:buFont typeface="Arial" panose="020B0604020202020204" pitchFamily="34" charset="0"/>
              <a:buChar char="•"/>
            </a:pPr>
            <a:r>
              <a:rPr lang="de-CH" dirty="0"/>
              <a:t>«Zukunft Spitallandschaft» anerkennt die Kostenproblematik in der stationären Spitalversorgung. Der Vorschlag der Kostenbremse-Initiative der CVP, die Gesundheitskosten allein an die Entwicklung der Gesamtwirtschaft und an den Lohnindex zu koppeln, greift aber zu kurz. </a:t>
            </a:r>
          </a:p>
          <a:p>
            <a:pPr marL="457200" indent="-457200">
              <a:spcAft>
                <a:spcPts val="1200"/>
              </a:spcAft>
              <a:buFont typeface="Arial" panose="020B0604020202020204" pitchFamily="34" charset="0"/>
              <a:buChar char="•"/>
            </a:pPr>
            <a:r>
              <a:rPr lang="de-CH" dirty="0"/>
              <a:t>Die mit der neuen Spitalfinanzierung 2012 eingeschlagene evolutive Weiterentwicklung der Spitallandschaft mittels Wettbewerb um Qualität und Kosten gilt es voranzutreiben.</a:t>
            </a:r>
          </a:p>
          <a:p>
            <a:pPr marL="457200" indent="-457200">
              <a:spcAft>
                <a:spcPts val="1200"/>
              </a:spcAft>
              <a:buFont typeface="Arial" panose="020B0604020202020204" pitchFamily="34" charset="0"/>
              <a:buChar char="•"/>
            </a:pPr>
            <a:r>
              <a:rPr lang="de-CH" dirty="0"/>
              <a:t>Die aktuelle bundesrätliche Spitalpolitik mit disruptiven Folgen für die Spitalversorgung gilt es dagegen abzulehnen.  </a:t>
            </a:r>
          </a:p>
          <a:p>
            <a:r>
              <a:rPr lang="de-CH" b="1" dirty="0"/>
              <a:t>«Zukunft Spitallandschaft» fordert einen Marschhalt, der eine breit angelegte Diskussion über eine zukunftsorientierte, medizinische und ökonomisch vertretbare Spitalfinanzierung ermöglichen soll.</a:t>
            </a:r>
          </a:p>
        </p:txBody>
      </p:sp>
      <p:sp>
        <p:nvSpPr>
          <p:cNvPr id="4" name="Textplatzhalter 3">
            <a:extLst>
              <a:ext uri="{FF2B5EF4-FFF2-40B4-BE49-F238E27FC236}">
                <a16:creationId xmlns:a16="http://schemas.microsoft.com/office/drawing/2014/main" id="{FDC739EC-EF27-4C47-A66B-BED492AE4562}"/>
              </a:ext>
            </a:extLst>
          </p:cNvPr>
          <p:cNvSpPr>
            <a:spLocks noGrp="1"/>
          </p:cNvSpPr>
          <p:nvPr>
            <p:ph type="body" sz="quarter" idx="13"/>
          </p:nvPr>
        </p:nvSpPr>
        <p:spPr/>
        <p:txBody>
          <a:bodyPr>
            <a:normAutofit fontScale="92500" lnSpcReduction="20000"/>
          </a:bodyPr>
          <a:lstStyle/>
          <a:p>
            <a:r>
              <a:rPr lang="de-CH" dirty="0"/>
              <a:t>Marschhalt statt Kahlschlag</a:t>
            </a:r>
          </a:p>
        </p:txBody>
      </p:sp>
    </p:spTree>
    <p:extLst>
      <p:ext uri="{BB962C8B-B14F-4D97-AF65-F5344CB8AC3E}">
        <p14:creationId xmlns:p14="http://schemas.microsoft.com/office/powerpoint/2010/main" val="3187736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D3C70-136C-4858-955A-045E60D01D7A}"/>
              </a:ext>
            </a:extLst>
          </p:cNvPr>
          <p:cNvSpPr>
            <a:spLocks noGrp="1"/>
          </p:cNvSpPr>
          <p:nvPr>
            <p:ph type="title"/>
          </p:nvPr>
        </p:nvSpPr>
        <p:spPr/>
        <p:txBody>
          <a:bodyPr/>
          <a:lstStyle/>
          <a:p>
            <a:r>
              <a:rPr lang="de-CH" dirty="0"/>
              <a:t>Struktur</a:t>
            </a:r>
          </a:p>
        </p:txBody>
      </p:sp>
      <p:sp>
        <p:nvSpPr>
          <p:cNvPr id="4" name="Untertitel 3">
            <a:extLst>
              <a:ext uri="{FF2B5EF4-FFF2-40B4-BE49-F238E27FC236}">
                <a16:creationId xmlns:a16="http://schemas.microsoft.com/office/drawing/2014/main" id="{383D82AF-4312-4E09-AEA7-032619B3D979}"/>
              </a:ext>
            </a:extLst>
          </p:cNvPr>
          <p:cNvSpPr>
            <a:spLocks noGrp="1"/>
          </p:cNvSpPr>
          <p:nvPr>
            <p:ph type="subTitle" idx="1"/>
          </p:nvPr>
        </p:nvSpPr>
        <p:spPr/>
        <p:txBody>
          <a:bodyPr/>
          <a:lstStyle/>
          <a:p>
            <a:r>
              <a:rPr lang="de-CH" dirty="0"/>
              <a:t>Kampagne Zukunft Spitallandschaft</a:t>
            </a:r>
          </a:p>
        </p:txBody>
      </p:sp>
      <p:sp>
        <p:nvSpPr>
          <p:cNvPr id="5" name="Rechteck 4">
            <a:extLst>
              <a:ext uri="{FF2B5EF4-FFF2-40B4-BE49-F238E27FC236}">
                <a16:creationId xmlns:a16="http://schemas.microsoft.com/office/drawing/2014/main" id="{87ECFAD2-213D-4FC1-A4D9-70B85E96BD64}"/>
              </a:ext>
            </a:extLst>
          </p:cNvPr>
          <p:cNvSpPr/>
          <p:nvPr/>
        </p:nvSpPr>
        <p:spPr>
          <a:xfrm>
            <a:off x="839416" y="4293096"/>
            <a:ext cx="1728192" cy="1728192"/>
          </a:xfrm>
          <a:prstGeom prst="rect">
            <a:avLst/>
          </a:prstGeom>
          <a:solidFill>
            <a:srgbClr val="ABB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white"/>
                </a:solidFill>
                <a:effectLst/>
                <a:uLnTx/>
                <a:uFillTx/>
                <a:latin typeface="Arial"/>
                <a:ea typeface="+mn-ea"/>
                <a:cs typeface="+mn-cs"/>
              </a:rPr>
              <a:t>Absender</a:t>
            </a:r>
          </a:p>
        </p:txBody>
      </p:sp>
      <p:sp>
        <p:nvSpPr>
          <p:cNvPr id="6" name="Pfeil: Fünfeck 5">
            <a:extLst>
              <a:ext uri="{FF2B5EF4-FFF2-40B4-BE49-F238E27FC236}">
                <a16:creationId xmlns:a16="http://schemas.microsoft.com/office/drawing/2014/main" id="{B80C706A-CA02-4051-9B2E-334285204BDF}"/>
              </a:ext>
            </a:extLst>
          </p:cNvPr>
          <p:cNvSpPr/>
          <p:nvPr/>
        </p:nvSpPr>
        <p:spPr>
          <a:xfrm>
            <a:off x="2711624" y="4293096"/>
            <a:ext cx="5400600" cy="1728192"/>
          </a:xfrm>
          <a:prstGeom prst="homePlate">
            <a:avLst>
              <a:gd name="adj" fmla="val 12419"/>
            </a:avLst>
          </a:prstGeom>
          <a:solidFill>
            <a:srgbClr val="C9A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e-CH" sz="1100" b="1" i="0" u="none" strike="noStrike" kern="1200" cap="none" spc="0" normalizeH="0" baseline="0" noProof="0" dirty="0">
                <a:ln>
                  <a:noFill/>
                </a:ln>
                <a:solidFill>
                  <a:prstClr val="white"/>
                </a:solidFill>
                <a:effectLst/>
                <a:uLnTx/>
                <a:uFillTx/>
                <a:latin typeface="Arial"/>
                <a:ea typeface="+mn-ea"/>
                <a:cs typeface="+mn-cs"/>
              </a:rPr>
              <a:t>Botschaften / Massnahmen</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prstClr val="white"/>
                </a:solidFill>
                <a:effectLst/>
                <a:uLnTx/>
                <a:uFillTx/>
                <a:latin typeface="Arial"/>
                <a:ea typeface="+mn-ea"/>
                <a:cs typeface="+mn-cs"/>
              </a:rPr>
              <a:t>Die Kostenziele gemäss Kostendämpfungspaket II sind nichts anderes als Globalbudgets mit entsprechend negativen Auswirkungen</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prstClr val="white"/>
                </a:solidFill>
                <a:effectLst/>
                <a:uLnTx/>
                <a:uFillTx/>
                <a:latin typeface="Arial"/>
                <a:ea typeface="+mn-ea"/>
                <a:cs typeface="+mn-cs"/>
              </a:rPr>
              <a:t>In der Logik der KVV-Revision erbringen 75% der Spitäler ihre Leistungen zu einem zu hohen Preis</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prstClr val="white"/>
                </a:solidFill>
                <a:effectLst/>
                <a:uLnTx/>
                <a:uFillTx/>
                <a:latin typeface="Arial"/>
                <a:ea typeface="+mn-ea"/>
                <a:cs typeface="+mn-cs"/>
              </a:rPr>
              <a:t>Wegen des Pandemie-bedingten Behandlungsverbots entstanden den Spitälern gravierende Ertragsausfälle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e-CH" sz="1100" b="1" i="0" u="none" strike="noStrike" kern="1200" cap="none" spc="0" normalizeH="0" baseline="0" noProof="0" dirty="0">
                <a:ln>
                  <a:noFill/>
                </a:ln>
                <a:solidFill>
                  <a:prstClr val="white"/>
                </a:solidFill>
                <a:effectLst/>
                <a:uLnTx/>
                <a:uFillTx/>
                <a:latin typeface="Arial"/>
                <a:ea typeface="+mn-ea"/>
                <a:cs typeface="+mn-cs"/>
              </a:rPr>
              <a:t>Alle drei politischen Eingriffe werden die Spitallandschaft disruptiv treffen!</a:t>
            </a:r>
          </a:p>
        </p:txBody>
      </p:sp>
      <p:sp>
        <p:nvSpPr>
          <p:cNvPr id="7" name="Rechteck 6">
            <a:extLst>
              <a:ext uri="{FF2B5EF4-FFF2-40B4-BE49-F238E27FC236}">
                <a16:creationId xmlns:a16="http://schemas.microsoft.com/office/drawing/2014/main" id="{42E92A25-9B48-4947-87AE-0C9445EF5D34}"/>
              </a:ext>
            </a:extLst>
          </p:cNvPr>
          <p:cNvSpPr/>
          <p:nvPr/>
        </p:nvSpPr>
        <p:spPr>
          <a:xfrm>
            <a:off x="8256239" y="1700802"/>
            <a:ext cx="3046783" cy="2448278"/>
          </a:xfrm>
          <a:prstGeom prst="rect">
            <a:avLst/>
          </a:prstGeom>
          <a:solidFill>
            <a:srgbClr val="A6CFF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Kommunikationsziele</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Den Politischen Interventionismus abbremsen</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Marschhalt, um darüber nachzudenken, wie die Spitalfinanzierung weiter zu entwickeln ist</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Zurück auf den Weg der evolutiven Weiterentwicklung durch eine Marktbereinigung statt Kahlschlag</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endParaRPr kumimoji="0" lang="de-CH" sz="11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CH" sz="1100" b="0" i="0" u="none" strike="noStrike" kern="1200" cap="none" spc="0" normalizeH="0" baseline="0" noProof="0" dirty="0">
              <a:ln>
                <a:noFill/>
              </a:ln>
              <a:solidFill>
                <a:prstClr val="black"/>
              </a:solidFill>
              <a:effectLst/>
              <a:uLnTx/>
              <a:uFillTx/>
              <a:latin typeface="Arial"/>
              <a:ea typeface="+mn-ea"/>
              <a:cs typeface="+mn-cs"/>
            </a:endParaRPr>
          </a:p>
        </p:txBody>
      </p:sp>
      <p:pic>
        <p:nvPicPr>
          <p:cNvPr id="8" name="Grafik 7">
            <a:extLst>
              <a:ext uri="{FF2B5EF4-FFF2-40B4-BE49-F238E27FC236}">
                <a16:creationId xmlns:a16="http://schemas.microsoft.com/office/drawing/2014/main" id="{1E2D3E7E-9168-48A5-BD0C-E7D815202850}"/>
              </a:ext>
            </a:extLst>
          </p:cNvPr>
          <p:cNvPicPr>
            <a:picLocks noChangeAspect="1"/>
          </p:cNvPicPr>
          <p:nvPr/>
        </p:nvPicPr>
        <p:blipFill rotWithShape="1">
          <a:blip r:embed="rId2">
            <a:extLst>
              <a:ext uri="{28A0092B-C50C-407E-A947-70E740481C1C}">
                <a14:useLocalDpi xmlns:a14="http://schemas.microsoft.com/office/drawing/2010/main" val="0"/>
              </a:ext>
            </a:extLst>
          </a:blip>
          <a:srcRect r="60917"/>
          <a:stretch/>
        </p:blipFill>
        <p:spPr>
          <a:xfrm>
            <a:off x="1055440" y="4434981"/>
            <a:ext cx="1026416" cy="1444422"/>
          </a:xfrm>
          <a:prstGeom prst="rect">
            <a:avLst/>
          </a:prstGeom>
        </p:spPr>
      </p:pic>
      <p:sp>
        <p:nvSpPr>
          <p:cNvPr id="13" name="Pfeil: Fünfeck 12">
            <a:extLst>
              <a:ext uri="{FF2B5EF4-FFF2-40B4-BE49-F238E27FC236}">
                <a16:creationId xmlns:a16="http://schemas.microsoft.com/office/drawing/2014/main" id="{766DFF9D-0F10-48B0-967B-0C78DAE0F724}"/>
              </a:ext>
            </a:extLst>
          </p:cNvPr>
          <p:cNvSpPr/>
          <p:nvPr/>
        </p:nvSpPr>
        <p:spPr>
          <a:xfrm>
            <a:off x="2711624" y="3645024"/>
            <a:ext cx="5400600" cy="504056"/>
          </a:xfrm>
          <a:prstGeom prst="homePlate">
            <a:avLst/>
          </a:prstGeom>
          <a:solidFill>
            <a:srgbClr val="C9A3A3">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Sensibilisieren</a:t>
            </a:r>
          </a:p>
        </p:txBody>
      </p:sp>
      <p:sp>
        <p:nvSpPr>
          <p:cNvPr id="14" name="Pfeil: Fünfeck 13">
            <a:extLst>
              <a:ext uri="{FF2B5EF4-FFF2-40B4-BE49-F238E27FC236}">
                <a16:creationId xmlns:a16="http://schemas.microsoft.com/office/drawing/2014/main" id="{54B45840-A581-4BA3-B6FE-49B97D4E1B12}"/>
              </a:ext>
            </a:extLst>
          </p:cNvPr>
          <p:cNvSpPr/>
          <p:nvPr/>
        </p:nvSpPr>
        <p:spPr>
          <a:xfrm>
            <a:off x="3575720" y="2996950"/>
            <a:ext cx="4532894" cy="504056"/>
          </a:xfrm>
          <a:prstGeom prst="homePlate">
            <a:avLst/>
          </a:prstGeom>
          <a:solidFill>
            <a:srgbClr val="C9A3A3">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Positionieren</a:t>
            </a:r>
          </a:p>
        </p:txBody>
      </p:sp>
      <p:sp>
        <p:nvSpPr>
          <p:cNvPr id="15" name="Pfeil: Fünfeck 14">
            <a:extLst>
              <a:ext uri="{FF2B5EF4-FFF2-40B4-BE49-F238E27FC236}">
                <a16:creationId xmlns:a16="http://schemas.microsoft.com/office/drawing/2014/main" id="{00B215AA-6A3A-41D5-A22D-7C6A0A94D40B}"/>
              </a:ext>
            </a:extLst>
          </p:cNvPr>
          <p:cNvSpPr/>
          <p:nvPr/>
        </p:nvSpPr>
        <p:spPr>
          <a:xfrm>
            <a:off x="4511824" y="2348876"/>
            <a:ext cx="3596790" cy="504056"/>
          </a:xfrm>
          <a:prstGeom prst="homePlate">
            <a:avLst/>
          </a:prstGeom>
          <a:solidFill>
            <a:srgbClr val="C9A3A3">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Mobilisieren</a:t>
            </a:r>
          </a:p>
        </p:txBody>
      </p:sp>
      <p:sp>
        <p:nvSpPr>
          <p:cNvPr id="17" name="Pfeil: Fünfeck 16">
            <a:extLst>
              <a:ext uri="{FF2B5EF4-FFF2-40B4-BE49-F238E27FC236}">
                <a16:creationId xmlns:a16="http://schemas.microsoft.com/office/drawing/2014/main" id="{041E1CE8-0F13-42F7-B0AE-4210F0B74FCB}"/>
              </a:ext>
            </a:extLst>
          </p:cNvPr>
          <p:cNvSpPr/>
          <p:nvPr/>
        </p:nvSpPr>
        <p:spPr>
          <a:xfrm>
            <a:off x="5375920" y="1700802"/>
            <a:ext cx="2751080" cy="504056"/>
          </a:xfrm>
          <a:prstGeom prst="homePlate">
            <a:avLst/>
          </a:prstGeom>
          <a:solidFill>
            <a:srgbClr val="C9A3A3">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Fixieren</a:t>
            </a:r>
          </a:p>
        </p:txBody>
      </p:sp>
      <p:sp>
        <p:nvSpPr>
          <p:cNvPr id="18" name="Rechteck 17">
            <a:extLst>
              <a:ext uri="{FF2B5EF4-FFF2-40B4-BE49-F238E27FC236}">
                <a16:creationId xmlns:a16="http://schemas.microsoft.com/office/drawing/2014/main" id="{3AEBF38B-1A05-421B-8E7A-0D1DE7862A06}"/>
              </a:ext>
            </a:extLst>
          </p:cNvPr>
          <p:cNvSpPr/>
          <p:nvPr/>
        </p:nvSpPr>
        <p:spPr>
          <a:xfrm>
            <a:off x="8256239" y="4293096"/>
            <a:ext cx="3046783" cy="1728192"/>
          </a:xfrm>
          <a:prstGeom prst="rect">
            <a:avLst/>
          </a:prstGeom>
          <a:solidFill>
            <a:srgbClr val="A6C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e-CH" sz="1100" b="1" i="0" u="none" strike="noStrike" kern="1200" cap="none" spc="0" normalizeH="0" baseline="0" noProof="0" dirty="0">
                <a:ln>
                  <a:noFill/>
                </a:ln>
                <a:solidFill>
                  <a:schemeClr val="tx1"/>
                </a:solidFill>
                <a:effectLst/>
                <a:uLnTx/>
                <a:uFillTx/>
                <a:latin typeface="Arial"/>
                <a:ea typeface="+mn-ea"/>
                <a:cs typeface="+mn-cs"/>
              </a:rPr>
              <a:t>Zielgruppen</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schemeClr val="tx1"/>
                </a:solidFill>
                <a:effectLst/>
                <a:uLnTx/>
                <a:uFillTx/>
                <a:latin typeface="Arial"/>
                <a:ea typeface="+mn-ea"/>
                <a:cs typeface="+mn-cs"/>
              </a:rPr>
              <a:t>Politische Entscheidungsträger</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schemeClr val="tx1"/>
                </a:solidFill>
                <a:effectLst/>
                <a:uLnTx/>
                <a:uFillTx/>
                <a:latin typeface="Arial"/>
                <a:ea typeface="+mn-ea"/>
                <a:cs typeface="+mn-cs"/>
              </a:rPr>
              <a:t>Gesundheitswesen</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schemeClr val="tx1"/>
                </a:solidFill>
                <a:effectLst/>
                <a:uLnTx/>
                <a:uFillTx/>
                <a:latin typeface="Arial"/>
                <a:ea typeface="+mn-ea"/>
                <a:cs typeface="+mn-cs"/>
              </a:rPr>
              <a:t>Medien</a:t>
            </a:r>
          </a:p>
          <a:p>
            <a:pPr marL="171450" marR="0" lvl="0" indent="-171450" algn="l" defTabSz="914400" rtl="0" eaLnBrk="1" fontAlgn="auto" latinLnBrk="0" hangingPunct="1">
              <a:lnSpc>
                <a:spcPct val="100000"/>
              </a:lnSpc>
              <a:spcBef>
                <a:spcPts val="0"/>
              </a:spcBef>
              <a:spcAft>
                <a:spcPts val="600"/>
              </a:spcAft>
              <a:buClrTx/>
              <a:buSzTx/>
              <a:buFontTx/>
              <a:buChar char="-"/>
              <a:tabLst/>
              <a:defRPr/>
            </a:pPr>
            <a:r>
              <a:rPr kumimoji="0" lang="de-CH" sz="1100" b="0" i="0" u="none" strike="noStrike" kern="1200" cap="none" spc="0" normalizeH="0" baseline="0" noProof="0" dirty="0">
                <a:ln>
                  <a:noFill/>
                </a:ln>
                <a:solidFill>
                  <a:schemeClr val="tx1"/>
                </a:solidFill>
                <a:effectLst/>
                <a:uLnTx/>
                <a:uFillTx/>
                <a:latin typeface="Arial"/>
                <a:ea typeface="+mn-ea"/>
                <a:cs typeface="+mn-cs"/>
              </a:rPr>
              <a:t>Interessierte Öffentlichkeit</a:t>
            </a:r>
          </a:p>
        </p:txBody>
      </p:sp>
    </p:spTree>
    <p:extLst>
      <p:ext uri="{BB962C8B-B14F-4D97-AF65-F5344CB8AC3E}">
        <p14:creationId xmlns:p14="http://schemas.microsoft.com/office/powerpoint/2010/main" val="1452310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hteck 80">
            <a:extLst>
              <a:ext uri="{FF2B5EF4-FFF2-40B4-BE49-F238E27FC236}">
                <a16:creationId xmlns:a16="http://schemas.microsoft.com/office/drawing/2014/main" id="{C2C86A46-BB3D-467D-B325-0497822318DA}"/>
              </a:ext>
            </a:extLst>
          </p:cNvPr>
          <p:cNvSpPr/>
          <p:nvPr/>
        </p:nvSpPr>
        <p:spPr>
          <a:xfrm>
            <a:off x="623392" y="4715855"/>
            <a:ext cx="1340158" cy="9382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Titel 1">
            <a:extLst>
              <a:ext uri="{FF2B5EF4-FFF2-40B4-BE49-F238E27FC236}">
                <a16:creationId xmlns:a16="http://schemas.microsoft.com/office/drawing/2014/main" id="{EDDA67B7-D2C9-4712-AC9D-AC3C18572722}"/>
              </a:ext>
            </a:extLst>
          </p:cNvPr>
          <p:cNvSpPr>
            <a:spLocks noGrp="1"/>
          </p:cNvSpPr>
          <p:nvPr>
            <p:ph type="title"/>
          </p:nvPr>
        </p:nvSpPr>
        <p:spPr/>
        <p:txBody>
          <a:bodyPr/>
          <a:lstStyle/>
          <a:p>
            <a:r>
              <a:rPr lang="de-CH" dirty="0"/>
              <a:t>Kampagnenelemente in der Timeline</a:t>
            </a:r>
          </a:p>
        </p:txBody>
      </p:sp>
      <p:sp>
        <p:nvSpPr>
          <p:cNvPr id="4" name="Untertitel 3">
            <a:extLst>
              <a:ext uri="{FF2B5EF4-FFF2-40B4-BE49-F238E27FC236}">
                <a16:creationId xmlns:a16="http://schemas.microsoft.com/office/drawing/2014/main" id="{1C61AE10-B938-472E-AE9D-C92519C46D1B}"/>
              </a:ext>
            </a:extLst>
          </p:cNvPr>
          <p:cNvSpPr>
            <a:spLocks noGrp="1"/>
          </p:cNvSpPr>
          <p:nvPr>
            <p:ph type="subTitle" idx="1"/>
          </p:nvPr>
        </p:nvSpPr>
        <p:spPr/>
        <p:txBody>
          <a:bodyPr/>
          <a:lstStyle/>
          <a:p>
            <a:r>
              <a:rPr lang="de-CH" dirty="0"/>
              <a:t>Kampagne Zukunft Spitallandschaft</a:t>
            </a:r>
          </a:p>
        </p:txBody>
      </p:sp>
      <p:sp>
        <p:nvSpPr>
          <p:cNvPr id="9" name="Rechteck 8">
            <a:extLst>
              <a:ext uri="{FF2B5EF4-FFF2-40B4-BE49-F238E27FC236}">
                <a16:creationId xmlns:a16="http://schemas.microsoft.com/office/drawing/2014/main" id="{7AD03B20-F208-4A5E-B070-B55F179EF592}"/>
              </a:ext>
            </a:extLst>
          </p:cNvPr>
          <p:cNvSpPr/>
          <p:nvPr/>
        </p:nvSpPr>
        <p:spPr>
          <a:xfrm>
            <a:off x="2572011" y="5936734"/>
            <a:ext cx="7988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prstClr val="white"/>
                </a:solidFill>
                <a:effectLst/>
                <a:uLnTx/>
                <a:uFillTx/>
                <a:latin typeface="Arial"/>
                <a:ea typeface="+mn-ea"/>
                <a:cs typeface="+mn-cs"/>
              </a:rPr>
              <a:t>Q3/2020</a:t>
            </a:r>
          </a:p>
        </p:txBody>
      </p:sp>
      <p:sp>
        <p:nvSpPr>
          <p:cNvPr id="54" name="Textfeld 53">
            <a:extLst>
              <a:ext uri="{FF2B5EF4-FFF2-40B4-BE49-F238E27FC236}">
                <a16:creationId xmlns:a16="http://schemas.microsoft.com/office/drawing/2014/main" id="{666968C7-65B5-4230-814A-94032EB1E851}"/>
              </a:ext>
            </a:extLst>
          </p:cNvPr>
          <p:cNvSpPr txBox="1"/>
          <p:nvPr/>
        </p:nvSpPr>
        <p:spPr>
          <a:xfrm>
            <a:off x="10453622" y="6238086"/>
            <a:ext cx="1659660" cy="128235"/>
          </a:xfrm>
          <a:prstGeom prst="rect">
            <a:avLst/>
          </a:prstGeom>
          <a:solidFill>
            <a:schemeClr val="bg1"/>
          </a:solid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CH" sz="900" b="1" i="0" u="none" strike="noStrike" kern="1200" cap="none" spc="0" normalizeH="0" baseline="0" noProof="0">
              <a:ln>
                <a:noFill/>
              </a:ln>
              <a:solidFill>
                <a:prstClr val="black"/>
              </a:solidFill>
              <a:effectLst/>
              <a:uLnTx/>
              <a:uFillTx/>
              <a:latin typeface="Arial"/>
              <a:ea typeface="+mn-ea"/>
              <a:cs typeface="+mn-cs"/>
            </a:endParaRPr>
          </a:p>
        </p:txBody>
      </p:sp>
      <p:sp>
        <p:nvSpPr>
          <p:cNvPr id="59" name="Rechteck 58">
            <a:extLst>
              <a:ext uri="{FF2B5EF4-FFF2-40B4-BE49-F238E27FC236}">
                <a16:creationId xmlns:a16="http://schemas.microsoft.com/office/drawing/2014/main" id="{1D5FBF6A-D3FD-4E14-98F7-CB8A48C4EFBC}"/>
              </a:ext>
            </a:extLst>
          </p:cNvPr>
          <p:cNvSpPr/>
          <p:nvPr/>
        </p:nvSpPr>
        <p:spPr>
          <a:xfrm>
            <a:off x="3409730" y="5936847"/>
            <a:ext cx="1476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prstClr val="white"/>
                </a:solidFill>
                <a:effectLst/>
                <a:uLnTx/>
                <a:uFillTx/>
                <a:latin typeface="Arial"/>
                <a:ea typeface="+mn-ea"/>
                <a:cs typeface="+mn-cs"/>
              </a:rPr>
              <a:t>Q4/2020</a:t>
            </a:r>
          </a:p>
        </p:txBody>
      </p:sp>
      <p:sp>
        <p:nvSpPr>
          <p:cNvPr id="60" name="Rechteck 59">
            <a:extLst>
              <a:ext uri="{FF2B5EF4-FFF2-40B4-BE49-F238E27FC236}">
                <a16:creationId xmlns:a16="http://schemas.microsoft.com/office/drawing/2014/main" id="{2303EDD9-65AE-4FDA-9AAF-7012BE0BD7B2}"/>
              </a:ext>
            </a:extLst>
          </p:cNvPr>
          <p:cNvSpPr/>
          <p:nvPr/>
        </p:nvSpPr>
        <p:spPr>
          <a:xfrm>
            <a:off x="4924649" y="5936734"/>
            <a:ext cx="1476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prstClr val="white"/>
                </a:solidFill>
                <a:effectLst/>
                <a:uLnTx/>
                <a:uFillTx/>
                <a:latin typeface="Arial"/>
                <a:ea typeface="+mn-ea"/>
                <a:cs typeface="+mn-cs"/>
              </a:rPr>
              <a:t>Q1/2021</a:t>
            </a:r>
          </a:p>
        </p:txBody>
      </p:sp>
      <p:sp>
        <p:nvSpPr>
          <p:cNvPr id="61" name="Rechteck 60">
            <a:extLst>
              <a:ext uri="{FF2B5EF4-FFF2-40B4-BE49-F238E27FC236}">
                <a16:creationId xmlns:a16="http://schemas.microsoft.com/office/drawing/2014/main" id="{3C0D3A8E-BB76-4C47-9C4F-21484BED1495}"/>
              </a:ext>
            </a:extLst>
          </p:cNvPr>
          <p:cNvSpPr/>
          <p:nvPr/>
        </p:nvSpPr>
        <p:spPr>
          <a:xfrm>
            <a:off x="6439568" y="5938953"/>
            <a:ext cx="1476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prstClr val="white"/>
                </a:solidFill>
                <a:effectLst/>
                <a:uLnTx/>
                <a:uFillTx/>
                <a:latin typeface="Arial"/>
                <a:ea typeface="+mn-ea"/>
                <a:cs typeface="+mn-cs"/>
              </a:rPr>
              <a:t>Q2/2021</a:t>
            </a:r>
          </a:p>
        </p:txBody>
      </p:sp>
      <p:sp>
        <p:nvSpPr>
          <p:cNvPr id="62" name="Rechteck 61">
            <a:extLst>
              <a:ext uri="{FF2B5EF4-FFF2-40B4-BE49-F238E27FC236}">
                <a16:creationId xmlns:a16="http://schemas.microsoft.com/office/drawing/2014/main" id="{87AA382D-6BFA-4D67-8D90-28621CB2C583}"/>
              </a:ext>
            </a:extLst>
          </p:cNvPr>
          <p:cNvSpPr/>
          <p:nvPr/>
        </p:nvSpPr>
        <p:spPr>
          <a:xfrm>
            <a:off x="7954487" y="5938953"/>
            <a:ext cx="1476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prstClr val="white"/>
                </a:solidFill>
                <a:effectLst/>
                <a:uLnTx/>
                <a:uFillTx/>
                <a:latin typeface="Arial"/>
                <a:ea typeface="+mn-ea"/>
                <a:cs typeface="+mn-cs"/>
              </a:rPr>
              <a:t>Q3/2021</a:t>
            </a:r>
          </a:p>
        </p:txBody>
      </p:sp>
      <p:sp>
        <p:nvSpPr>
          <p:cNvPr id="63" name="Rechteck 62">
            <a:extLst>
              <a:ext uri="{FF2B5EF4-FFF2-40B4-BE49-F238E27FC236}">
                <a16:creationId xmlns:a16="http://schemas.microsoft.com/office/drawing/2014/main" id="{E4030333-EDD2-4AC4-BD71-65822AA1D72A}"/>
              </a:ext>
            </a:extLst>
          </p:cNvPr>
          <p:cNvSpPr/>
          <p:nvPr/>
        </p:nvSpPr>
        <p:spPr>
          <a:xfrm>
            <a:off x="9469406" y="5938953"/>
            <a:ext cx="1476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prstClr val="white"/>
                </a:solidFill>
                <a:effectLst/>
                <a:uLnTx/>
                <a:uFillTx/>
                <a:latin typeface="Arial"/>
                <a:ea typeface="+mn-ea"/>
                <a:cs typeface="+mn-cs"/>
              </a:rPr>
              <a:t>Q4/2021</a:t>
            </a:r>
          </a:p>
        </p:txBody>
      </p:sp>
      <p:sp>
        <p:nvSpPr>
          <p:cNvPr id="10" name="Pfeil: Fünfeck 9">
            <a:extLst>
              <a:ext uri="{FF2B5EF4-FFF2-40B4-BE49-F238E27FC236}">
                <a16:creationId xmlns:a16="http://schemas.microsoft.com/office/drawing/2014/main" id="{B775639F-E71C-409D-8F86-F6417A7668A2}"/>
              </a:ext>
            </a:extLst>
          </p:cNvPr>
          <p:cNvSpPr/>
          <p:nvPr/>
        </p:nvSpPr>
        <p:spPr>
          <a:xfrm>
            <a:off x="10984325" y="5938953"/>
            <a:ext cx="936104" cy="249781"/>
          </a:xfrm>
          <a:prstGeom prst="homePlat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prstClr val="white"/>
                </a:solidFill>
                <a:effectLst/>
                <a:uLnTx/>
                <a:uFillTx/>
                <a:latin typeface="Arial"/>
                <a:ea typeface="+mn-ea"/>
                <a:cs typeface="+mn-cs"/>
              </a:rPr>
              <a:t>2022</a:t>
            </a:r>
          </a:p>
        </p:txBody>
      </p:sp>
      <p:sp>
        <p:nvSpPr>
          <p:cNvPr id="20" name="Pfeil: Chevron 19">
            <a:extLst>
              <a:ext uri="{FF2B5EF4-FFF2-40B4-BE49-F238E27FC236}">
                <a16:creationId xmlns:a16="http://schemas.microsoft.com/office/drawing/2014/main" id="{81DE0582-007B-4908-9774-EE0F05F37BDB}"/>
              </a:ext>
            </a:extLst>
          </p:cNvPr>
          <p:cNvSpPr/>
          <p:nvPr/>
        </p:nvSpPr>
        <p:spPr>
          <a:xfrm>
            <a:off x="1855892" y="5936734"/>
            <a:ext cx="847542" cy="249781"/>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 name="Rechteck 20">
            <a:extLst>
              <a:ext uri="{FF2B5EF4-FFF2-40B4-BE49-F238E27FC236}">
                <a16:creationId xmlns:a16="http://schemas.microsoft.com/office/drawing/2014/main" id="{02B6EEA2-F90E-46CB-8446-3185E2390A3D}"/>
              </a:ext>
            </a:extLst>
          </p:cNvPr>
          <p:cNvSpPr/>
          <p:nvPr/>
        </p:nvSpPr>
        <p:spPr>
          <a:xfrm>
            <a:off x="623392" y="1706949"/>
            <a:ext cx="1340158" cy="938202"/>
          </a:xfrm>
          <a:prstGeom prst="rect">
            <a:avLst/>
          </a:prstGeom>
          <a:solidFill>
            <a:srgbClr val="A6C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white"/>
              </a:solidFill>
              <a:effectLst/>
              <a:uLnTx/>
              <a:uFillTx/>
              <a:latin typeface="Arial"/>
              <a:ea typeface="+mn-ea"/>
              <a:cs typeface="+mn-cs"/>
            </a:endParaRPr>
          </a:p>
        </p:txBody>
      </p:sp>
      <p:sp>
        <p:nvSpPr>
          <p:cNvPr id="79" name="Rechteck 78">
            <a:extLst>
              <a:ext uri="{FF2B5EF4-FFF2-40B4-BE49-F238E27FC236}">
                <a16:creationId xmlns:a16="http://schemas.microsoft.com/office/drawing/2014/main" id="{E50E3F27-1210-4D39-9EA4-381AAFD4D833}"/>
              </a:ext>
            </a:extLst>
          </p:cNvPr>
          <p:cNvSpPr/>
          <p:nvPr/>
        </p:nvSpPr>
        <p:spPr>
          <a:xfrm>
            <a:off x="623392" y="2713687"/>
            <a:ext cx="1340158" cy="938202"/>
          </a:xfrm>
          <a:prstGeom prst="rect">
            <a:avLst/>
          </a:prstGeom>
          <a:solidFill>
            <a:srgbClr val="C9A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white"/>
              </a:solidFill>
              <a:effectLst/>
              <a:uLnTx/>
              <a:uFillTx/>
              <a:latin typeface="Arial"/>
              <a:ea typeface="+mn-ea"/>
              <a:cs typeface="+mn-cs"/>
            </a:endParaRPr>
          </a:p>
        </p:txBody>
      </p:sp>
      <p:sp>
        <p:nvSpPr>
          <p:cNvPr id="80" name="Rechteck 79">
            <a:extLst>
              <a:ext uri="{FF2B5EF4-FFF2-40B4-BE49-F238E27FC236}">
                <a16:creationId xmlns:a16="http://schemas.microsoft.com/office/drawing/2014/main" id="{0E42302A-2C82-48EA-B591-64CBE8089740}"/>
              </a:ext>
            </a:extLst>
          </p:cNvPr>
          <p:cNvSpPr/>
          <p:nvPr/>
        </p:nvSpPr>
        <p:spPr>
          <a:xfrm>
            <a:off x="623392" y="3714771"/>
            <a:ext cx="1340158" cy="938202"/>
          </a:xfrm>
          <a:prstGeom prst="rect">
            <a:avLst/>
          </a:prstGeom>
          <a:solidFill>
            <a:srgbClr val="ABB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64" name="Grafik 5">
            <a:extLst>
              <a:ext uri="{FF2B5EF4-FFF2-40B4-BE49-F238E27FC236}">
                <a16:creationId xmlns:a16="http://schemas.microsoft.com/office/drawing/2014/main" id="{9F32BBB4-2D4F-4C49-A5F9-D2C78480635A}"/>
              </a:ext>
            </a:extLst>
          </p:cNvPr>
          <p:cNvGrpSpPr>
            <a:grpSpLocks noChangeAspect="1"/>
          </p:cNvGrpSpPr>
          <p:nvPr/>
        </p:nvGrpSpPr>
        <p:grpSpPr>
          <a:xfrm>
            <a:off x="1063505" y="1780545"/>
            <a:ext cx="457173" cy="457069"/>
            <a:chOff x="10656944" y="2185398"/>
            <a:chExt cx="457173" cy="457069"/>
          </a:xfrm>
          <a:solidFill>
            <a:srgbClr val="000000"/>
          </a:solidFill>
        </p:grpSpPr>
        <p:sp>
          <p:nvSpPr>
            <p:cNvPr id="65" name="Freihandform 1610">
              <a:extLst>
                <a:ext uri="{FF2B5EF4-FFF2-40B4-BE49-F238E27FC236}">
                  <a16:creationId xmlns:a16="http://schemas.microsoft.com/office/drawing/2014/main" id="{09AECF26-DE21-445F-8DD3-FA6AD1733F16}"/>
                </a:ext>
              </a:extLst>
            </p:cNvPr>
            <p:cNvSpPr/>
            <p:nvPr/>
          </p:nvSpPr>
          <p:spPr>
            <a:xfrm>
              <a:off x="10656944" y="2185398"/>
              <a:ext cx="457173" cy="457069"/>
            </a:xfrm>
            <a:custGeom>
              <a:avLst/>
              <a:gdLst>
                <a:gd name="connsiteX0" fmla="*/ 228587 w 457173"/>
                <a:gd name="connsiteY0" fmla="*/ 10475 h 457069"/>
                <a:gd name="connsiteX1" fmla="*/ 382806 w 457173"/>
                <a:gd name="connsiteY1" fmla="*/ 74350 h 457069"/>
                <a:gd name="connsiteX2" fmla="*/ 446696 w 457173"/>
                <a:gd name="connsiteY2" fmla="*/ 228535 h 457069"/>
                <a:gd name="connsiteX3" fmla="*/ 382806 w 457173"/>
                <a:gd name="connsiteY3" fmla="*/ 382719 h 457069"/>
                <a:gd name="connsiteX4" fmla="*/ 228587 w 457173"/>
                <a:gd name="connsiteY4" fmla="*/ 446595 h 457069"/>
                <a:gd name="connsiteX5" fmla="*/ 74367 w 457173"/>
                <a:gd name="connsiteY5" fmla="*/ 382719 h 457069"/>
                <a:gd name="connsiteX6" fmla="*/ 10477 w 457173"/>
                <a:gd name="connsiteY6" fmla="*/ 228535 h 457069"/>
                <a:gd name="connsiteX7" fmla="*/ 74367 w 457173"/>
                <a:gd name="connsiteY7" fmla="*/ 74350 h 457069"/>
                <a:gd name="connsiteX8" fmla="*/ 228587 w 457173"/>
                <a:gd name="connsiteY8" fmla="*/ 10475 h 457069"/>
                <a:gd name="connsiteX9" fmla="*/ 228587 w 457173"/>
                <a:gd name="connsiteY9" fmla="*/ 0 h 457069"/>
                <a:gd name="connsiteX10" fmla="*/ 0 w 457173"/>
                <a:gd name="connsiteY10" fmla="*/ 228535 h 457069"/>
                <a:gd name="connsiteX11" fmla="*/ 228587 w 457173"/>
                <a:gd name="connsiteY11" fmla="*/ 457069 h 457069"/>
                <a:gd name="connsiteX12" fmla="*/ 457173 w 457173"/>
                <a:gd name="connsiteY12" fmla="*/ 228535 h 457069"/>
                <a:gd name="connsiteX13" fmla="*/ 228587 w 457173"/>
                <a:gd name="connsiteY13" fmla="*/ 0 h 457069"/>
                <a:gd name="connsiteX14" fmla="*/ 228587 w 457173"/>
                <a:gd name="connsiteY14" fmla="*/ 0 h 457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173" h="457069">
                  <a:moveTo>
                    <a:pt x="228587" y="10475"/>
                  </a:moveTo>
                  <a:cubicBezTo>
                    <a:pt x="286838" y="10475"/>
                    <a:pt x="341622" y="33157"/>
                    <a:pt x="382806" y="74350"/>
                  </a:cubicBezTo>
                  <a:cubicBezTo>
                    <a:pt x="423990" y="115543"/>
                    <a:pt x="446696" y="170296"/>
                    <a:pt x="446696" y="228535"/>
                  </a:cubicBezTo>
                  <a:cubicBezTo>
                    <a:pt x="446696" y="286773"/>
                    <a:pt x="424009" y="341545"/>
                    <a:pt x="382806" y="382719"/>
                  </a:cubicBezTo>
                  <a:cubicBezTo>
                    <a:pt x="341604" y="423894"/>
                    <a:pt x="286838" y="446595"/>
                    <a:pt x="228587" y="446595"/>
                  </a:cubicBezTo>
                  <a:cubicBezTo>
                    <a:pt x="170335" y="446595"/>
                    <a:pt x="115551" y="423913"/>
                    <a:pt x="74367" y="382719"/>
                  </a:cubicBezTo>
                  <a:cubicBezTo>
                    <a:pt x="33183" y="341526"/>
                    <a:pt x="10477" y="286773"/>
                    <a:pt x="10477" y="228535"/>
                  </a:cubicBezTo>
                  <a:cubicBezTo>
                    <a:pt x="10477" y="170296"/>
                    <a:pt x="33164" y="115524"/>
                    <a:pt x="74367" y="74350"/>
                  </a:cubicBezTo>
                  <a:cubicBezTo>
                    <a:pt x="115569" y="33176"/>
                    <a:pt x="170335" y="10475"/>
                    <a:pt x="228587" y="10475"/>
                  </a:cubicBezTo>
                  <a:moveTo>
                    <a:pt x="228587" y="0"/>
                  </a:moveTo>
                  <a:cubicBezTo>
                    <a:pt x="102350" y="0"/>
                    <a:pt x="0" y="102326"/>
                    <a:pt x="0" y="228535"/>
                  </a:cubicBezTo>
                  <a:cubicBezTo>
                    <a:pt x="0" y="354743"/>
                    <a:pt x="102350" y="457069"/>
                    <a:pt x="228587" y="457069"/>
                  </a:cubicBezTo>
                  <a:cubicBezTo>
                    <a:pt x="354824" y="457069"/>
                    <a:pt x="457173" y="354743"/>
                    <a:pt x="457173" y="228535"/>
                  </a:cubicBezTo>
                  <a:cubicBezTo>
                    <a:pt x="457173" y="102326"/>
                    <a:pt x="354824" y="0"/>
                    <a:pt x="228587" y="0"/>
                  </a:cubicBezTo>
                  <a:lnTo>
                    <a:pt x="228587" y="0"/>
                  </a:ln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sp>
          <p:nvSpPr>
            <p:cNvPr id="66" name="Freihandform 1611">
              <a:extLst>
                <a:ext uri="{FF2B5EF4-FFF2-40B4-BE49-F238E27FC236}">
                  <a16:creationId xmlns:a16="http://schemas.microsoft.com/office/drawing/2014/main" id="{17A340C6-A9C7-4C0B-BA5C-F1B57CFA3409}"/>
                </a:ext>
              </a:extLst>
            </p:cNvPr>
            <p:cNvSpPr/>
            <p:nvPr/>
          </p:nvSpPr>
          <p:spPr>
            <a:xfrm>
              <a:off x="10770761" y="2320493"/>
              <a:ext cx="229539" cy="186853"/>
            </a:xfrm>
            <a:custGeom>
              <a:avLst/>
              <a:gdLst>
                <a:gd name="connsiteX0" fmla="*/ 110007 w 229539"/>
                <a:gd name="connsiteY0" fmla="*/ 186853 h 186853"/>
                <a:gd name="connsiteX1" fmla="*/ 107683 w 229539"/>
                <a:gd name="connsiteY1" fmla="*/ 186301 h 186853"/>
                <a:gd name="connsiteX2" fmla="*/ 66671 w 229539"/>
                <a:gd name="connsiteY2" fmla="*/ 120788 h 186853"/>
                <a:gd name="connsiteX3" fmla="*/ 43318 w 229539"/>
                <a:gd name="connsiteY3" fmla="*/ 120140 h 186853"/>
                <a:gd name="connsiteX4" fmla="*/ 33812 w 229539"/>
                <a:gd name="connsiteY4" fmla="*/ 120140 h 186853"/>
                <a:gd name="connsiteX5" fmla="*/ 0 w 229539"/>
                <a:gd name="connsiteY5" fmla="*/ 86336 h 186853"/>
                <a:gd name="connsiteX6" fmla="*/ 0 w 229539"/>
                <a:gd name="connsiteY6" fmla="*/ 67291 h 186853"/>
                <a:gd name="connsiteX7" fmla="*/ 33812 w 229539"/>
                <a:gd name="connsiteY7" fmla="*/ 33487 h 186853"/>
                <a:gd name="connsiteX8" fmla="*/ 43336 w 229539"/>
                <a:gd name="connsiteY8" fmla="*/ 33487 h 186853"/>
                <a:gd name="connsiteX9" fmla="*/ 189518 w 229539"/>
                <a:gd name="connsiteY9" fmla="*/ 1378 h 186853"/>
                <a:gd name="connsiteX10" fmla="*/ 203671 w 229539"/>
                <a:gd name="connsiteY10" fmla="*/ 2331 h 186853"/>
                <a:gd name="connsiteX11" fmla="*/ 210490 w 229539"/>
                <a:gd name="connsiteY11" fmla="*/ 14767 h 186853"/>
                <a:gd name="connsiteX12" fmla="*/ 210490 w 229539"/>
                <a:gd name="connsiteY12" fmla="*/ 52570 h 186853"/>
                <a:gd name="connsiteX13" fmla="*/ 229539 w 229539"/>
                <a:gd name="connsiteY13" fmla="*/ 72091 h 186853"/>
                <a:gd name="connsiteX14" fmla="*/ 229539 w 229539"/>
                <a:gd name="connsiteY14" fmla="*/ 81613 h 186853"/>
                <a:gd name="connsiteX15" fmla="*/ 210490 w 229539"/>
                <a:gd name="connsiteY15" fmla="*/ 101134 h 186853"/>
                <a:gd name="connsiteX16" fmla="*/ 210490 w 229539"/>
                <a:gd name="connsiteY16" fmla="*/ 138861 h 186853"/>
                <a:gd name="connsiteX17" fmla="*/ 203671 w 229539"/>
                <a:gd name="connsiteY17" fmla="*/ 151297 h 186853"/>
                <a:gd name="connsiteX18" fmla="*/ 189518 w 229539"/>
                <a:gd name="connsiteY18" fmla="*/ 152249 h 186853"/>
                <a:gd name="connsiteX19" fmla="*/ 77167 w 229539"/>
                <a:gd name="connsiteY19" fmla="*/ 121473 h 186853"/>
                <a:gd name="connsiteX20" fmla="*/ 112332 w 229539"/>
                <a:gd name="connsiteY20" fmla="*/ 176912 h 186853"/>
                <a:gd name="connsiteX21" fmla="*/ 114693 w 229539"/>
                <a:gd name="connsiteY21" fmla="*/ 183939 h 186853"/>
                <a:gd name="connsiteX22" fmla="*/ 110007 w 229539"/>
                <a:gd name="connsiteY22" fmla="*/ 186853 h 186853"/>
                <a:gd name="connsiteX23" fmla="*/ 77148 w 229539"/>
                <a:gd name="connsiteY23" fmla="*/ 110942 h 186853"/>
                <a:gd name="connsiteX24" fmla="*/ 193917 w 229539"/>
                <a:gd name="connsiteY24" fmla="*/ 142765 h 186853"/>
                <a:gd name="connsiteX25" fmla="*/ 198032 w 229539"/>
                <a:gd name="connsiteY25" fmla="*/ 142498 h 186853"/>
                <a:gd name="connsiteX26" fmla="*/ 200013 w 229539"/>
                <a:gd name="connsiteY26" fmla="*/ 138880 h 186853"/>
                <a:gd name="connsiteX27" fmla="*/ 200013 w 229539"/>
                <a:gd name="connsiteY27" fmla="*/ 14786 h 186853"/>
                <a:gd name="connsiteX28" fmla="*/ 198032 w 229539"/>
                <a:gd name="connsiteY28" fmla="*/ 11167 h 186853"/>
                <a:gd name="connsiteX29" fmla="*/ 193917 w 229539"/>
                <a:gd name="connsiteY29" fmla="*/ 10882 h 186853"/>
                <a:gd name="connsiteX30" fmla="*/ 77148 w 229539"/>
                <a:gd name="connsiteY30" fmla="*/ 42705 h 186853"/>
                <a:gd name="connsiteX31" fmla="*/ 77148 w 229539"/>
                <a:gd name="connsiteY31" fmla="*/ 110942 h 186853"/>
                <a:gd name="connsiteX32" fmla="*/ 66671 w 229539"/>
                <a:gd name="connsiteY32" fmla="*/ 43372 h 186853"/>
                <a:gd name="connsiteX33" fmla="*/ 43355 w 229539"/>
                <a:gd name="connsiteY33" fmla="*/ 43981 h 186853"/>
                <a:gd name="connsiteX34" fmla="*/ 33812 w 229539"/>
                <a:gd name="connsiteY34" fmla="*/ 43981 h 186853"/>
                <a:gd name="connsiteX35" fmla="*/ 10477 w 229539"/>
                <a:gd name="connsiteY35" fmla="*/ 67311 h 186853"/>
                <a:gd name="connsiteX36" fmla="*/ 10477 w 229539"/>
                <a:gd name="connsiteY36" fmla="*/ 86355 h 186853"/>
                <a:gd name="connsiteX37" fmla="*/ 33812 w 229539"/>
                <a:gd name="connsiteY37" fmla="*/ 109685 h 186853"/>
                <a:gd name="connsiteX38" fmla="*/ 43336 w 229539"/>
                <a:gd name="connsiteY38" fmla="*/ 109685 h 186853"/>
                <a:gd name="connsiteX39" fmla="*/ 66671 w 229539"/>
                <a:gd name="connsiteY39" fmla="*/ 110294 h 186853"/>
                <a:gd name="connsiteX40" fmla="*/ 66671 w 229539"/>
                <a:gd name="connsiteY40" fmla="*/ 43372 h 186853"/>
                <a:gd name="connsiteX41" fmla="*/ 210490 w 229539"/>
                <a:gd name="connsiteY41" fmla="*/ 63083 h 186853"/>
                <a:gd name="connsiteX42" fmla="*/ 210490 w 229539"/>
                <a:gd name="connsiteY42" fmla="*/ 90678 h 186853"/>
                <a:gd name="connsiteX43" fmla="*/ 219062 w 229539"/>
                <a:gd name="connsiteY43" fmla="*/ 81651 h 186853"/>
                <a:gd name="connsiteX44" fmla="*/ 219062 w 229539"/>
                <a:gd name="connsiteY44" fmla="*/ 72129 h 186853"/>
                <a:gd name="connsiteX45" fmla="*/ 210490 w 229539"/>
                <a:gd name="connsiteY45" fmla="*/ 63083 h 18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29539" h="186853">
                  <a:moveTo>
                    <a:pt x="110007" y="186853"/>
                  </a:moveTo>
                  <a:cubicBezTo>
                    <a:pt x="109226" y="186853"/>
                    <a:pt x="108426" y="186682"/>
                    <a:pt x="107683" y="186301"/>
                  </a:cubicBezTo>
                  <a:cubicBezTo>
                    <a:pt x="82558" y="173865"/>
                    <a:pt x="66880" y="148802"/>
                    <a:pt x="66671" y="120788"/>
                  </a:cubicBezTo>
                  <a:cubicBezTo>
                    <a:pt x="59318" y="120407"/>
                    <a:pt x="51546" y="120178"/>
                    <a:pt x="43318" y="120140"/>
                  </a:cubicBezTo>
                  <a:lnTo>
                    <a:pt x="33812" y="120140"/>
                  </a:lnTo>
                  <a:cubicBezTo>
                    <a:pt x="15163" y="120140"/>
                    <a:pt x="0" y="104981"/>
                    <a:pt x="0" y="86336"/>
                  </a:cubicBezTo>
                  <a:lnTo>
                    <a:pt x="0" y="67291"/>
                  </a:lnTo>
                  <a:cubicBezTo>
                    <a:pt x="0" y="48647"/>
                    <a:pt x="15163" y="33487"/>
                    <a:pt x="33812" y="33487"/>
                  </a:cubicBezTo>
                  <a:lnTo>
                    <a:pt x="43336" y="33487"/>
                  </a:lnTo>
                  <a:cubicBezTo>
                    <a:pt x="121037" y="33145"/>
                    <a:pt x="157420" y="16271"/>
                    <a:pt x="189518" y="1378"/>
                  </a:cubicBezTo>
                  <a:cubicBezTo>
                    <a:pt x="194108" y="-755"/>
                    <a:pt x="199404" y="-393"/>
                    <a:pt x="203671" y="2331"/>
                  </a:cubicBezTo>
                  <a:cubicBezTo>
                    <a:pt x="207938" y="5054"/>
                    <a:pt x="210490" y="9701"/>
                    <a:pt x="210490" y="14767"/>
                  </a:cubicBezTo>
                  <a:lnTo>
                    <a:pt x="210490" y="52570"/>
                  </a:lnTo>
                  <a:cubicBezTo>
                    <a:pt x="221043" y="52818"/>
                    <a:pt x="229539" y="61483"/>
                    <a:pt x="229539" y="72091"/>
                  </a:cubicBezTo>
                  <a:lnTo>
                    <a:pt x="229539" y="81613"/>
                  </a:lnTo>
                  <a:cubicBezTo>
                    <a:pt x="229539" y="92221"/>
                    <a:pt x="221043" y="100867"/>
                    <a:pt x="210490" y="101134"/>
                  </a:cubicBezTo>
                  <a:lnTo>
                    <a:pt x="210490" y="138861"/>
                  </a:lnTo>
                  <a:cubicBezTo>
                    <a:pt x="210490" y="143927"/>
                    <a:pt x="207938" y="148574"/>
                    <a:pt x="203671" y="151297"/>
                  </a:cubicBezTo>
                  <a:cubicBezTo>
                    <a:pt x="199404" y="154020"/>
                    <a:pt x="194108" y="154382"/>
                    <a:pt x="189518" y="152249"/>
                  </a:cubicBezTo>
                  <a:cubicBezTo>
                    <a:pt x="162487" y="139718"/>
                    <a:pt x="132408" y="125777"/>
                    <a:pt x="77167" y="121473"/>
                  </a:cubicBezTo>
                  <a:cubicBezTo>
                    <a:pt x="77624" y="145184"/>
                    <a:pt x="91015" y="166342"/>
                    <a:pt x="112332" y="176912"/>
                  </a:cubicBezTo>
                  <a:cubicBezTo>
                    <a:pt x="114922" y="178188"/>
                    <a:pt x="115989" y="181330"/>
                    <a:pt x="114693" y="183939"/>
                  </a:cubicBezTo>
                  <a:cubicBezTo>
                    <a:pt x="113779" y="185787"/>
                    <a:pt x="111931" y="186853"/>
                    <a:pt x="110007" y="186853"/>
                  </a:cubicBezTo>
                  <a:close/>
                  <a:moveTo>
                    <a:pt x="77148" y="110942"/>
                  </a:moveTo>
                  <a:cubicBezTo>
                    <a:pt x="129609" y="114827"/>
                    <a:pt x="160544" y="127282"/>
                    <a:pt x="193917" y="142765"/>
                  </a:cubicBezTo>
                  <a:cubicBezTo>
                    <a:pt x="195251" y="143394"/>
                    <a:pt x="196794" y="143279"/>
                    <a:pt x="198032" y="142498"/>
                  </a:cubicBezTo>
                  <a:cubicBezTo>
                    <a:pt x="199270" y="141718"/>
                    <a:pt x="200013" y="140365"/>
                    <a:pt x="200013" y="138880"/>
                  </a:cubicBezTo>
                  <a:lnTo>
                    <a:pt x="200013" y="14786"/>
                  </a:lnTo>
                  <a:cubicBezTo>
                    <a:pt x="200013" y="13319"/>
                    <a:pt x="199270" y="11967"/>
                    <a:pt x="198032" y="11167"/>
                  </a:cubicBezTo>
                  <a:cubicBezTo>
                    <a:pt x="196794" y="10367"/>
                    <a:pt x="195251" y="10272"/>
                    <a:pt x="193917" y="10882"/>
                  </a:cubicBezTo>
                  <a:cubicBezTo>
                    <a:pt x="160544" y="26365"/>
                    <a:pt x="129609" y="38820"/>
                    <a:pt x="77148" y="42705"/>
                  </a:cubicBezTo>
                  <a:lnTo>
                    <a:pt x="77148" y="110942"/>
                  </a:lnTo>
                  <a:close/>
                  <a:moveTo>
                    <a:pt x="66671" y="43372"/>
                  </a:moveTo>
                  <a:cubicBezTo>
                    <a:pt x="59318" y="43733"/>
                    <a:pt x="51585" y="43943"/>
                    <a:pt x="43355" y="43981"/>
                  </a:cubicBezTo>
                  <a:lnTo>
                    <a:pt x="33812" y="43981"/>
                  </a:lnTo>
                  <a:cubicBezTo>
                    <a:pt x="20954" y="43981"/>
                    <a:pt x="10477" y="54455"/>
                    <a:pt x="10477" y="67311"/>
                  </a:cubicBezTo>
                  <a:lnTo>
                    <a:pt x="10477" y="86355"/>
                  </a:lnTo>
                  <a:cubicBezTo>
                    <a:pt x="10477" y="99210"/>
                    <a:pt x="20954" y="109685"/>
                    <a:pt x="33812" y="109685"/>
                  </a:cubicBezTo>
                  <a:lnTo>
                    <a:pt x="43336" y="109685"/>
                  </a:lnTo>
                  <a:cubicBezTo>
                    <a:pt x="51565" y="109723"/>
                    <a:pt x="59318" y="109932"/>
                    <a:pt x="66671" y="110294"/>
                  </a:cubicBezTo>
                  <a:lnTo>
                    <a:pt x="66671" y="43372"/>
                  </a:lnTo>
                  <a:close/>
                  <a:moveTo>
                    <a:pt x="210490" y="63083"/>
                  </a:moveTo>
                  <a:lnTo>
                    <a:pt x="210490" y="90678"/>
                  </a:lnTo>
                  <a:cubicBezTo>
                    <a:pt x="215252" y="90431"/>
                    <a:pt x="219062" y="86469"/>
                    <a:pt x="219062" y="81651"/>
                  </a:cubicBezTo>
                  <a:lnTo>
                    <a:pt x="219062" y="72129"/>
                  </a:lnTo>
                  <a:cubicBezTo>
                    <a:pt x="219062" y="67291"/>
                    <a:pt x="215252" y="63330"/>
                    <a:pt x="210490" y="63083"/>
                  </a:cubicBez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sp>
          <p:nvSpPr>
            <p:cNvPr id="67" name="Freihandform 1612">
              <a:extLst>
                <a:ext uri="{FF2B5EF4-FFF2-40B4-BE49-F238E27FC236}">
                  <a16:creationId xmlns:a16="http://schemas.microsoft.com/office/drawing/2014/main" id="{80C569EA-23B0-455C-B71B-167A572E0A4A}"/>
                </a:ext>
              </a:extLst>
            </p:cNvPr>
            <p:cNvSpPr/>
            <p:nvPr/>
          </p:nvSpPr>
          <p:spPr>
            <a:xfrm>
              <a:off x="10770761" y="2320493"/>
              <a:ext cx="229539" cy="186853"/>
            </a:xfrm>
            <a:custGeom>
              <a:avLst/>
              <a:gdLst>
                <a:gd name="connsiteX0" fmla="*/ 110007 w 229539"/>
                <a:gd name="connsiteY0" fmla="*/ 186853 h 186853"/>
                <a:gd name="connsiteX1" fmla="*/ 107683 w 229539"/>
                <a:gd name="connsiteY1" fmla="*/ 186301 h 186853"/>
                <a:gd name="connsiteX2" fmla="*/ 66671 w 229539"/>
                <a:gd name="connsiteY2" fmla="*/ 120788 h 186853"/>
                <a:gd name="connsiteX3" fmla="*/ 43318 w 229539"/>
                <a:gd name="connsiteY3" fmla="*/ 120140 h 186853"/>
                <a:gd name="connsiteX4" fmla="*/ 33812 w 229539"/>
                <a:gd name="connsiteY4" fmla="*/ 120140 h 186853"/>
                <a:gd name="connsiteX5" fmla="*/ 0 w 229539"/>
                <a:gd name="connsiteY5" fmla="*/ 86336 h 186853"/>
                <a:gd name="connsiteX6" fmla="*/ 0 w 229539"/>
                <a:gd name="connsiteY6" fmla="*/ 67291 h 186853"/>
                <a:gd name="connsiteX7" fmla="*/ 33812 w 229539"/>
                <a:gd name="connsiteY7" fmla="*/ 33487 h 186853"/>
                <a:gd name="connsiteX8" fmla="*/ 43336 w 229539"/>
                <a:gd name="connsiteY8" fmla="*/ 33487 h 186853"/>
                <a:gd name="connsiteX9" fmla="*/ 189518 w 229539"/>
                <a:gd name="connsiteY9" fmla="*/ 1378 h 186853"/>
                <a:gd name="connsiteX10" fmla="*/ 203671 w 229539"/>
                <a:gd name="connsiteY10" fmla="*/ 2331 h 186853"/>
                <a:gd name="connsiteX11" fmla="*/ 210490 w 229539"/>
                <a:gd name="connsiteY11" fmla="*/ 14767 h 186853"/>
                <a:gd name="connsiteX12" fmla="*/ 210490 w 229539"/>
                <a:gd name="connsiteY12" fmla="*/ 52570 h 186853"/>
                <a:gd name="connsiteX13" fmla="*/ 229539 w 229539"/>
                <a:gd name="connsiteY13" fmla="*/ 72091 h 186853"/>
                <a:gd name="connsiteX14" fmla="*/ 229539 w 229539"/>
                <a:gd name="connsiteY14" fmla="*/ 81613 h 186853"/>
                <a:gd name="connsiteX15" fmla="*/ 210490 w 229539"/>
                <a:gd name="connsiteY15" fmla="*/ 101134 h 186853"/>
                <a:gd name="connsiteX16" fmla="*/ 210490 w 229539"/>
                <a:gd name="connsiteY16" fmla="*/ 138861 h 186853"/>
                <a:gd name="connsiteX17" fmla="*/ 203671 w 229539"/>
                <a:gd name="connsiteY17" fmla="*/ 151297 h 186853"/>
                <a:gd name="connsiteX18" fmla="*/ 189518 w 229539"/>
                <a:gd name="connsiteY18" fmla="*/ 152249 h 186853"/>
                <a:gd name="connsiteX19" fmla="*/ 77167 w 229539"/>
                <a:gd name="connsiteY19" fmla="*/ 121473 h 186853"/>
                <a:gd name="connsiteX20" fmla="*/ 112332 w 229539"/>
                <a:gd name="connsiteY20" fmla="*/ 176912 h 186853"/>
                <a:gd name="connsiteX21" fmla="*/ 114693 w 229539"/>
                <a:gd name="connsiteY21" fmla="*/ 183939 h 186853"/>
                <a:gd name="connsiteX22" fmla="*/ 110007 w 229539"/>
                <a:gd name="connsiteY22" fmla="*/ 186853 h 186853"/>
                <a:gd name="connsiteX23" fmla="*/ 77148 w 229539"/>
                <a:gd name="connsiteY23" fmla="*/ 110942 h 186853"/>
                <a:gd name="connsiteX24" fmla="*/ 193917 w 229539"/>
                <a:gd name="connsiteY24" fmla="*/ 142765 h 186853"/>
                <a:gd name="connsiteX25" fmla="*/ 198032 w 229539"/>
                <a:gd name="connsiteY25" fmla="*/ 142498 h 186853"/>
                <a:gd name="connsiteX26" fmla="*/ 200013 w 229539"/>
                <a:gd name="connsiteY26" fmla="*/ 138880 h 186853"/>
                <a:gd name="connsiteX27" fmla="*/ 200013 w 229539"/>
                <a:gd name="connsiteY27" fmla="*/ 14786 h 186853"/>
                <a:gd name="connsiteX28" fmla="*/ 198032 w 229539"/>
                <a:gd name="connsiteY28" fmla="*/ 11167 h 186853"/>
                <a:gd name="connsiteX29" fmla="*/ 193917 w 229539"/>
                <a:gd name="connsiteY29" fmla="*/ 10882 h 186853"/>
                <a:gd name="connsiteX30" fmla="*/ 77148 w 229539"/>
                <a:gd name="connsiteY30" fmla="*/ 42705 h 186853"/>
                <a:gd name="connsiteX31" fmla="*/ 77148 w 229539"/>
                <a:gd name="connsiteY31" fmla="*/ 110942 h 186853"/>
                <a:gd name="connsiteX32" fmla="*/ 66671 w 229539"/>
                <a:gd name="connsiteY32" fmla="*/ 43372 h 186853"/>
                <a:gd name="connsiteX33" fmla="*/ 43355 w 229539"/>
                <a:gd name="connsiteY33" fmla="*/ 43981 h 186853"/>
                <a:gd name="connsiteX34" fmla="*/ 33812 w 229539"/>
                <a:gd name="connsiteY34" fmla="*/ 43981 h 186853"/>
                <a:gd name="connsiteX35" fmla="*/ 10477 w 229539"/>
                <a:gd name="connsiteY35" fmla="*/ 67311 h 186853"/>
                <a:gd name="connsiteX36" fmla="*/ 10477 w 229539"/>
                <a:gd name="connsiteY36" fmla="*/ 86355 h 186853"/>
                <a:gd name="connsiteX37" fmla="*/ 33812 w 229539"/>
                <a:gd name="connsiteY37" fmla="*/ 109685 h 186853"/>
                <a:gd name="connsiteX38" fmla="*/ 43336 w 229539"/>
                <a:gd name="connsiteY38" fmla="*/ 109685 h 186853"/>
                <a:gd name="connsiteX39" fmla="*/ 66671 w 229539"/>
                <a:gd name="connsiteY39" fmla="*/ 110294 h 186853"/>
                <a:gd name="connsiteX40" fmla="*/ 66671 w 229539"/>
                <a:gd name="connsiteY40" fmla="*/ 43372 h 186853"/>
                <a:gd name="connsiteX41" fmla="*/ 210490 w 229539"/>
                <a:gd name="connsiteY41" fmla="*/ 63083 h 186853"/>
                <a:gd name="connsiteX42" fmla="*/ 210490 w 229539"/>
                <a:gd name="connsiteY42" fmla="*/ 90678 h 186853"/>
                <a:gd name="connsiteX43" fmla="*/ 219062 w 229539"/>
                <a:gd name="connsiteY43" fmla="*/ 81651 h 186853"/>
                <a:gd name="connsiteX44" fmla="*/ 219062 w 229539"/>
                <a:gd name="connsiteY44" fmla="*/ 72129 h 186853"/>
                <a:gd name="connsiteX45" fmla="*/ 210490 w 229539"/>
                <a:gd name="connsiteY45" fmla="*/ 63083 h 18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29539" h="186853">
                  <a:moveTo>
                    <a:pt x="110007" y="186853"/>
                  </a:moveTo>
                  <a:cubicBezTo>
                    <a:pt x="109226" y="186853"/>
                    <a:pt x="108426" y="186682"/>
                    <a:pt x="107683" y="186301"/>
                  </a:cubicBezTo>
                  <a:cubicBezTo>
                    <a:pt x="82558" y="173865"/>
                    <a:pt x="66880" y="148802"/>
                    <a:pt x="66671" y="120788"/>
                  </a:cubicBezTo>
                  <a:cubicBezTo>
                    <a:pt x="59318" y="120407"/>
                    <a:pt x="51546" y="120178"/>
                    <a:pt x="43318" y="120140"/>
                  </a:cubicBezTo>
                  <a:lnTo>
                    <a:pt x="33812" y="120140"/>
                  </a:lnTo>
                  <a:cubicBezTo>
                    <a:pt x="15163" y="120140"/>
                    <a:pt x="0" y="104981"/>
                    <a:pt x="0" y="86336"/>
                  </a:cubicBezTo>
                  <a:lnTo>
                    <a:pt x="0" y="67291"/>
                  </a:lnTo>
                  <a:cubicBezTo>
                    <a:pt x="0" y="48647"/>
                    <a:pt x="15163" y="33487"/>
                    <a:pt x="33812" y="33487"/>
                  </a:cubicBezTo>
                  <a:lnTo>
                    <a:pt x="43336" y="33487"/>
                  </a:lnTo>
                  <a:cubicBezTo>
                    <a:pt x="121037" y="33145"/>
                    <a:pt x="157420" y="16271"/>
                    <a:pt x="189518" y="1378"/>
                  </a:cubicBezTo>
                  <a:cubicBezTo>
                    <a:pt x="194108" y="-755"/>
                    <a:pt x="199404" y="-393"/>
                    <a:pt x="203671" y="2331"/>
                  </a:cubicBezTo>
                  <a:cubicBezTo>
                    <a:pt x="207938" y="5054"/>
                    <a:pt x="210490" y="9701"/>
                    <a:pt x="210490" y="14767"/>
                  </a:cubicBezTo>
                  <a:lnTo>
                    <a:pt x="210490" y="52570"/>
                  </a:lnTo>
                  <a:cubicBezTo>
                    <a:pt x="221043" y="52818"/>
                    <a:pt x="229539" y="61483"/>
                    <a:pt x="229539" y="72091"/>
                  </a:cubicBezTo>
                  <a:lnTo>
                    <a:pt x="229539" y="81613"/>
                  </a:lnTo>
                  <a:cubicBezTo>
                    <a:pt x="229539" y="92221"/>
                    <a:pt x="221043" y="100867"/>
                    <a:pt x="210490" y="101134"/>
                  </a:cubicBezTo>
                  <a:lnTo>
                    <a:pt x="210490" y="138861"/>
                  </a:lnTo>
                  <a:cubicBezTo>
                    <a:pt x="210490" y="143927"/>
                    <a:pt x="207938" y="148574"/>
                    <a:pt x="203671" y="151297"/>
                  </a:cubicBezTo>
                  <a:cubicBezTo>
                    <a:pt x="199404" y="154020"/>
                    <a:pt x="194108" y="154382"/>
                    <a:pt x="189518" y="152249"/>
                  </a:cubicBezTo>
                  <a:cubicBezTo>
                    <a:pt x="162487" y="139718"/>
                    <a:pt x="132408" y="125777"/>
                    <a:pt x="77167" y="121473"/>
                  </a:cubicBezTo>
                  <a:cubicBezTo>
                    <a:pt x="77624" y="145184"/>
                    <a:pt x="91015" y="166342"/>
                    <a:pt x="112332" y="176912"/>
                  </a:cubicBezTo>
                  <a:cubicBezTo>
                    <a:pt x="114922" y="178188"/>
                    <a:pt x="115989" y="181330"/>
                    <a:pt x="114693" y="183939"/>
                  </a:cubicBezTo>
                  <a:cubicBezTo>
                    <a:pt x="113779" y="185787"/>
                    <a:pt x="111931" y="186853"/>
                    <a:pt x="110007" y="186853"/>
                  </a:cubicBezTo>
                  <a:close/>
                  <a:moveTo>
                    <a:pt x="77148" y="110942"/>
                  </a:moveTo>
                  <a:cubicBezTo>
                    <a:pt x="129609" y="114827"/>
                    <a:pt x="160544" y="127282"/>
                    <a:pt x="193917" y="142765"/>
                  </a:cubicBezTo>
                  <a:cubicBezTo>
                    <a:pt x="195251" y="143394"/>
                    <a:pt x="196794" y="143279"/>
                    <a:pt x="198032" y="142498"/>
                  </a:cubicBezTo>
                  <a:cubicBezTo>
                    <a:pt x="199270" y="141718"/>
                    <a:pt x="200013" y="140365"/>
                    <a:pt x="200013" y="138880"/>
                  </a:cubicBezTo>
                  <a:lnTo>
                    <a:pt x="200013" y="14786"/>
                  </a:lnTo>
                  <a:cubicBezTo>
                    <a:pt x="200013" y="13319"/>
                    <a:pt x="199270" y="11967"/>
                    <a:pt x="198032" y="11167"/>
                  </a:cubicBezTo>
                  <a:cubicBezTo>
                    <a:pt x="196794" y="10367"/>
                    <a:pt x="195251" y="10272"/>
                    <a:pt x="193917" y="10882"/>
                  </a:cubicBezTo>
                  <a:cubicBezTo>
                    <a:pt x="160544" y="26365"/>
                    <a:pt x="129609" y="38820"/>
                    <a:pt x="77148" y="42705"/>
                  </a:cubicBezTo>
                  <a:lnTo>
                    <a:pt x="77148" y="110942"/>
                  </a:lnTo>
                  <a:close/>
                  <a:moveTo>
                    <a:pt x="66671" y="43372"/>
                  </a:moveTo>
                  <a:cubicBezTo>
                    <a:pt x="59318" y="43733"/>
                    <a:pt x="51585" y="43943"/>
                    <a:pt x="43355" y="43981"/>
                  </a:cubicBezTo>
                  <a:lnTo>
                    <a:pt x="33812" y="43981"/>
                  </a:lnTo>
                  <a:cubicBezTo>
                    <a:pt x="20954" y="43981"/>
                    <a:pt x="10477" y="54455"/>
                    <a:pt x="10477" y="67311"/>
                  </a:cubicBezTo>
                  <a:lnTo>
                    <a:pt x="10477" y="86355"/>
                  </a:lnTo>
                  <a:cubicBezTo>
                    <a:pt x="10477" y="99210"/>
                    <a:pt x="20954" y="109685"/>
                    <a:pt x="33812" y="109685"/>
                  </a:cubicBezTo>
                  <a:lnTo>
                    <a:pt x="43336" y="109685"/>
                  </a:lnTo>
                  <a:cubicBezTo>
                    <a:pt x="51565" y="109723"/>
                    <a:pt x="59318" y="109932"/>
                    <a:pt x="66671" y="110294"/>
                  </a:cubicBezTo>
                  <a:lnTo>
                    <a:pt x="66671" y="43372"/>
                  </a:lnTo>
                  <a:close/>
                  <a:moveTo>
                    <a:pt x="210490" y="63083"/>
                  </a:moveTo>
                  <a:lnTo>
                    <a:pt x="210490" y="90678"/>
                  </a:lnTo>
                  <a:cubicBezTo>
                    <a:pt x="215252" y="90431"/>
                    <a:pt x="219062" y="86469"/>
                    <a:pt x="219062" y="81651"/>
                  </a:cubicBezTo>
                  <a:lnTo>
                    <a:pt x="219062" y="72129"/>
                  </a:lnTo>
                  <a:cubicBezTo>
                    <a:pt x="219062" y="67291"/>
                    <a:pt x="215252" y="63330"/>
                    <a:pt x="210490" y="63083"/>
                  </a:cubicBez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68" name="Grafik 5">
            <a:extLst>
              <a:ext uri="{FF2B5EF4-FFF2-40B4-BE49-F238E27FC236}">
                <a16:creationId xmlns:a16="http://schemas.microsoft.com/office/drawing/2014/main" id="{72602A9D-0276-4567-9D6F-B32E382D7855}"/>
              </a:ext>
            </a:extLst>
          </p:cNvPr>
          <p:cNvGrpSpPr>
            <a:grpSpLocks noChangeAspect="1"/>
          </p:cNvGrpSpPr>
          <p:nvPr/>
        </p:nvGrpSpPr>
        <p:grpSpPr>
          <a:xfrm>
            <a:off x="1063505" y="4783509"/>
            <a:ext cx="457173" cy="457069"/>
            <a:chOff x="8675859" y="1690239"/>
            <a:chExt cx="457173" cy="457069"/>
          </a:xfrm>
          <a:solidFill>
            <a:srgbClr val="000000"/>
          </a:solidFill>
        </p:grpSpPr>
        <p:sp>
          <p:nvSpPr>
            <p:cNvPr id="69" name="Freihandform 1536">
              <a:extLst>
                <a:ext uri="{FF2B5EF4-FFF2-40B4-BE49-F238E27FC236}">
                  <a16:creationId xmlns:a16="http://schemas.microsoft.com/office/drawing/2014/main" id="{B89B6C43-27B6-444D-B370-C59ECBD08A91}"/>
                </a:ext>
              </a:extLst>
            </p:cNvPr>
            <p:cNvSpPr/>
            <p:nvPr/>
          </p:nvSpPr>
          <p:spPr>
            <a:xfrm>
              <a:off x="8675859" y="1690239"/>
              <a:ext cx="457173" cy="457069"/>
            </a:xfrm>
            <a:custGeom>
              <a:avLst/>
              <a:gdLst>
                <a:gd name="connsiteX0" fmla="*/ 228587 w 457173"/>
                <a:gd name="connsiteY0" fmla="*/ 10475 h 457069"/>
                <a:gd name="connsiteX1" fmla="*/ 382806 w 457173"/>
                <a:gd name="connsiteY1" fmla="*/ 74350 h 457069"/>
                <a:gd name="connsiteX2" fmla="*/ 446696 w 457173"/>
                <a:gd name="connsiteY2" fmla="*/ 228535 h 457069"/>
                <a:gd name="connsiteX3" fmla="*/ 382806 w 457173"/>
                <a:gd name="connsiteY3" fmla="*/ 382719 h 457069"/>
                <a:gd name="connsiteX4" fmla="*/ 228587 w 457173"/>
                <a:gd name="connsiteY4" fmla="*/ 446595 h 457069"/>
                <a:gd name="connsiteX5" fmla="*/ 74367 w 457173"/>
                <a:gd name="connsiteY5" fmla="*/ 382719 h 457069"/>
                <a:gd name="connsiteX6" fmla="*/ 10477 w 457173"/>
                <a:gd name="connsiteY6" fmla="*/ 228535 h 457069"/>
                <a:gd name="connsiteX7" fmla="*/ 74367 w 457173"/>
                <a:gd name="connsiteY7" fmla="*/ 74350 h 457069"/>
                <a:gd name="connsiteX8" fmla="*/ 228587 w 457173"/>
                <a:gd name="connsiteY8" fmla="*/ 10475 h 457069"/>
                <a:gd name="connsiteX9" fmla="*/ 228587 w 457173"/>
                <a:gd name="connsiteY9" fmla="*/ 0 h 457069"/>
                <a:gd name="connsiteX10" fmla="*/ 0 w 457173"/>
                <a:gd name="connsiteY10" fmla="*/ 228535 h 457069"/>
                <a:gd name="connsiteX11" fmla="*/ 228587 w 457173"/>
                <a:gd name="connsiteY11" fmla="*/ 457069 h 457069"/>
                <a:gd name="connsiteX12" fmla="*/ 457173 w 457173"/>
                <a:gd name="connsiteY12" fmla="*/ 228535 h 457069"/>
                <a:gd name="connsiteX13" fmla="*/ 228587 w 457173"/>
                <a:gd name="connsiteY13" fmla="*/ 0 h 457069"/>
                <a:gd name="connsiteX14" fmla="*/ 228587 w 457173"/>
                <a:gd name="connsiteY14" fmla="*/ 0 h 457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173" h="457069">
                  <a:moveTo>
                    <a:pt x="228587" y="10475"/>
                  </a:moveTo>
                  <a:cubicBezTo>
                    <a:pt x="286838" y="10475"/>
                    <a:pt x="341622" y="33157"/>
                    <a:pt x="382806" y="74350"/>
                  </a:cubicBezTo>
                  <a:cubicBezTo>
                    <a:pt x="423990" y="115543"/>
                    <a:pt x="446696" y="170296"/>
                    <a:pt x="446696" y="228535"/>
                  </a:cubicBezTo>
                  <a:cubicBezTo>
                    <a:pt x="446696" y="286773"/>
                    <a:pt x="424009" y="341545"/>
                    <a:pt x="382806" y="382719"/>
                  </a:cubicBezTo>
                  <a:cubicBezTo>
                    <a:pt x="341604" y="423894"/>
                    <a:pt x="286838" y="446595"/>
                    <a:pt x="228587" y="446595"/>
                  </a:cubicBezTo>
                  <a:cubicBezTo>
                    <a:pt x="170335" y="446595"/>
                    <a:pt x="115551" y="423913"/>
                    <a:pt x="74367" y="382719"/>
                  </a:cubicBezTo>
                  <a:cubicBezTo>
                    <a:pt x="33183" y="341526"/>
                    <a:pt x="10477" y="286773"/>
                    <a:pt x="10477" y="228535"/>
                  </a:cubicBezTo>
                  <a:cubicBezTo>
                    <a:pt x="10477" y="170296"/>
                    <a:pt x="33164" y="115524"/>
                    <a:pt x="74367" y="74350"/>
                  </a:cubicBezTo>
                  <a:cubicBezTo>
                    <a:pt x="115569" y="33176"/>
                    <a:pt x="170335" y="10475"/>
                    <a:pt x="228587" y="10475"/>
                  </a:cubicBezTo>
                  <a:moveTo>
                    <a:pt x="228587" y="0"/>
                  </a:moveTo>
                  <a:cubicBezTo>
                    <a:pt x="102350" y="0"/>
                    <a:pt x="0" y="102326"/>
                    <a:pt x="0" y="228535"/>
                  </a:cubicBezTo>
                  <a:cubicBezTo>
                    <a:pt x="0" y="354743"/>
                    <a:pt x="102350" y="457069"/>
                    <a:pt x="228587" y="457069"/>
                  </a:cubicBezTo>
                  <a:cubicBezTo>
                    <a:pt x="354824" y="457069"/>
                    <a:pt x="457173" y="354743"/>
                    <a:pt x="457173" y="228535"/>
                  </a:cubicBezTo>
                  <a:cubicBezTo>
                    <a:pt x="457173" y="102326"/>
                    <a:pt x="354824" y="0"/>
                    <a:pt x="228587" y="0"/>
                  </a:cubicBezTo>
                  <a:lnTo>
                    <a:pt x="228587" y="0"/>
                  </a:ln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sp>
          <p:nvSpPr>
            <p:cNvPr id="70" name="Freihandform 1537">
              <a:extLst>
                <a:ext uri="{FF2B5EF4-FFF2-40B4-BE49-F238E27FC236}">
                  <a16:creationId xmlns:a16="http://schemas.microsoft.com/office/drawing/2014/main" id="{611C4334-564F-40B1-A4A9-15E6F6AFA789}"/>
                </a:ext>
              </a:extLst>
            </p:cNvPr>
            <p:cNvSpPr/>
            <p:nvPr/>
          </p:nvSpPr>
          <p:spPr>
            <a:xfrm>
              <a:off x="8789677" y="1804073"/>
              <a:ext cx="229539" cy="229444"/>
            </a:xfrm>
            <a:custGeom>
              <a:avLst/>
              <a:gdLst>
                <a:gd name="connsiteX0" fmla="*/ 19525 w 229539"/>
                <a:gd name="connsiteY0" fmla="*/ 229444 h 229444"/>
                <a:gd name="connsiteX1" fmla="*/ 5715 w 229539"/>
                <a:gd name="connsiteY1" fmla="*/ 223731 h 229444"/>
                <a:gd name="connsiteX2" fmla="*/ 5715 w 229539"/>
                <a:gd name="connsiteY2" fmla="*/ 196116 h 229444"/>
                <a:gd name="connsiteX3" fmla="*/ 87720 w 229539"/>
                <a:gd name="connsiteY3" fmla="*/ 114130 h 229444"/>
                <a:gd name="connsiteX4" fmla="*/ 57737 w 229539"/>
                <a:gd name="connsiteY4" fmla="*/ 84173 h 229444"/>
                <a:gd name="connsiteX5" fmla="*/ 12667 w 229539"/>
                <a:gd name="connsiteY5" fmla="*/ 73946 h 229444"/>
                <a:gd name="connsiteX6" fmla="*/ 3828 w 229539"/>
                <a:gd name="connsiteY6" fmla="*/ 25458 h 229444"/>
                <a:gd name="connsiteX7" fmla="*/ 7658 w 229539"/>
                <a:gd name="connsiteY7" fmla="*/ 22468 h 229444"/>
                <a:gd name="connsiteX8" fmla="*/ 12306 w 229539"/>
                <a:gd name="connsiteY8" fmla="*/ 23916 h 229444"/>
                <a:gd name="connsiteX9" fmla="*/ 31202 w 229539"/>
                <a:gd name="connsiteY9" fmla="*/ 42808 h 229444"/>
                <a:gd name="connsiteX10" fmla="*/ 42841 w 229539"/>
                <a:gd name="connsiteY10" fmla="*/ 42808 h 229444"/>
                <a:gd name="connsiteX11" fmla="*/ 42841 w 229539"/>
                <a:gd name="connsiteY11" fmla="*/ 31172 h 229444"/>
                <a:gd name="connsiteX12" fmla="*/ 23944 w 229539"/>
                <a:gd name="connsiteY12" fmla="*/ 12279 h 229444"/>
                <a:gd name="connsiteX13" fmla="*/ 22497 w 229539"/>
                <a:gd name="connsiteY13" fmla="*/ 7632 h 229444"/>
                <a:gd name="connsiteX14" fmla="*/ 25487 w 229539"/>
                <a:gd name="connsiteY14" fmla="*/ 3805 h 229444"/>
                <a:gd name="connsiteX15" fmla="*/ 73986 w 229539"/>
                <a:gd name="connsiteY15" fmla="*/ 12660 h 229444"/>
                <a:gd name="connsiteX16" fmla="*/ 84196 w 229539"/>
                <a:gd name="connsiteY16" fmla="*/ 57720 h 229444"/>
                <a:gd name="connsiteX17" fmla="*/ 114179 w 229539"/>
                <a:gd name="connsiteY17" fmla="*/ 87677 h 229444"/>
                <a:gd name="connsiteX18" fmla="*/ 140124 w 229539"/>
                <a:gd name="connsiteY18" fmla="*/ 61738 h 229444"/>
                <a:gd name="connsiteX19" fmla="*/ 111055 w 229539"/>
                <a:gd name="connsiteY19" fmla="*/ 32676 h 229444"/>
                <a:gd name="connsiteX20" fmla="*/ 109513 w 229539"/>
                <a:gd name="connsiteY20" fmla="*/ 28981 h 229444"/>
                <a:gd name="connsiteX21" fmla="*/ 111055 w 229539"/>
                <a:gd name="connsiteY21" fmla="*/ 25287 h 229444"/>
                <a:gd name="connsiteX22" fmla="*/ 125341 w 229539"/>
                <a:gd name="connsiteY22" fmla="*/ 11003 h 229444"/>
                <a:gd name="connsiteX23" fmla="*/ 132752 w 229539"/>
                <a:gd name="connsiteY23" fmla="*/ 11003 h 229444"/>
                <a:gd name="connsiteX24" fmla="*/ 154639 w 229539"/>
                <a:gd name="connsiteY24" fmla="*/ 22982 h 229444"/>
                <a:gd name="connsiteX25" fmla="*/ 170582 w 229539"/>
                <a:gd name="connsiteY25" fmla="*/ 18145 h 229444"/>
                <a:gd name="connsiteX26" fmla="*/ 177993 w 229539"/>
                <a:gd name="connsiteY26" fmla="*/ 18145 h 229444"/>
                <a:gd name="connsiteX27" fmla="*/ 227996 w 229539"/>
                <a:gd name="connsiteY27" fmla="*/ 68137 h 229444"/>
                <a:gd name="connsiteX28" fmla="*/ 229539 w 229539"/>
                <a:gd name="connsiteY28" fmla="*/ 71832 h 229444"/>
                <a:gd name="connsiteX29" fmla="*/ 227996 w 229539"/>
                <a:gd name="connsiteY29" fmla="*/ 75526 h 229444"/>
                <a:gd name="connsiteX30" fmla="*/ 194660 w 229539"/>
                <a:gd name="connsiteY30" fmla="*/ 108854 h 229444"/>
                <a:gd name="connsiteX31" fmla="*/ 187250 w 229539"/>
                <a:gd name="connsiteY31" fmla="*/ 108854 h 229444"/>
                <a:gd name="connsiteX32" fmla="*/ 167725 w 229539"/>
                <a:gd name="connsiteY32" fmla="*/ 89353 h 229444"/>
                <a:gd name="connsiteX33" fmla="*/ 141800 w 229539"/>
                <a:gd name="connsiteY33" fmla="*/ 115272 h 229444"/>
                <a:gd name="connsiteX34" fmla="*/ 171764 w 229539"/>
                <a:gd name="connsiteY34" fmla="*/ 145229 h 229444"/>
                <a:gd name="connsiteX35" fmla="*/ 216834 w 229539"/>
                <a:gd name="connsiteY35" fmla="*/ 155456 h 229444"/>
                <a:gd name="connsiteX36" fmla="*/ 225673 w 229539"/>
                <a:gd name="connsiteY36" fmla="*/ 203944 h 229444"/>
                <a:gd name="connsiteX37" fmla="*/ 221843 w 229539"/>
                <a:gd name="connsiteY37" fmla="*/ 206934 h 229444"/>
                <a:gd name="connsiteX38" fmla="*/ 217195 w 229539"/>
                <a:gd name="connsiteY38" fmla="*/ 205486 h 229444"/>
                <a:gd name="connsiteX39" fmla="*/ 198299 w 229539"/>
                <a:gd name="connsiteY39" fmla="*/ 186575 h 229444"/>
                <a:gd name="connsiteX40" fmla="*/ 186661 w 229539"/>
                <a:gd name="connsiteY40" fmla="*/ 186575 h 229444"/>
                <a:gd name="connsiteX41" fmla="*/ 186661 w 229539"/>
                <a:gd name="connsiteY41" fmla="*/ 198211 h 229444"/>
                <a:gd name="connsiteX42" fmla="*/ 205575 w 229539"/>
                <a:gd name="connsiteY42" fmla="*/ 217123 h 229444"/>
                <a:gd name="connsiteX43" fmla="*/ 207024 w 229539"/>
                <a:gd name="connsiteY43" fmla="*/ 221769 h 229444"/>
                <a:gd name="connsiteX44" fmla="*/ 204032 w 229539"/>
                <a:gd name="connsiteY44" fmla="*/ 225597 h 229444"/>
                <a:gd name="connsiteX45" fmla="*/ 155534 w 229539"/>
                <a:gd name="connsiteY45" fmla="*/ 216742 h 229444"/>
                <a:gd name="connsiteX46" fmla="*/ 145324 w 229539"/>
                <a:gd name="connsiteY46" fmla="*/ 171682 h 229444"/>
                <a:gd name="connsiteX47" fmla="*/ 115341 w 229539"/>
                <a:gd name="connsiteY47" fmla="*/ 141706 h 229444"/>
                <a:gd name="connsiteX48" fmla="*/ 33317 w 229539"/>
                <a:gd name="connsiteY48" fmla="*/ 223712 h 229444"/>
                <a:gd name="connsiteX49" fmla="*/ 19525 w 229539"/>
                <a:gd name="connsiteY49" fmla="*/ 229444 h 229444"/>
                <a:gd name="connsiteX50" fmla="*/ 147534 w 229539"/>
                <a:gd name="connsiteY50" fmla="*/ 69146 h 229444"/>
                <a:gd name="connsiteX51" fmla="*/ 13125 w 229539"/>
                <a:gd name="connsiteY51" fmla="*/ 203525 h 229444"/>
                <a:gd name="connsiteX52" fmla="*/ 13125 w 229539"/>
                <a:gd name="connsiteY52" fmla="*/ 216323 h 229444"/>
                <a:gd name="connsiteX53" fmla="*/ 25925 w 229539"/>
                <a:gd name="connsiteY53" fmla="*/ 216323 h 229444"/>
                <a:gd name="connsiteX54" fmla="*/ 111417 w 229539"/>
                <a:gd name="connsiteY54" fmla="*/ 130851 h 229444"/>
                <a:gd name="connsiteX55" fmla="*/ 111627 w 229539"/>
                <a:gd name="connsiteY55" fmla="*/ 130622 h 229444"/>
                <a:gd name="connsiteX56" fmla="*/ 111855 w 229539"/>
                <a:gd name="connsiteY56" fmla="*/ 130413 h 229444"/>
                <a:gd name="connsiteX57" fmla="*/ 130390 w 229539"/>
                <a:gd name="connsiteY57" fmla="*/ 111882 h 229444"/>
                <a:gd name="connsiteX58" fmla="*/ 130676 w 229539"/>
                <a:gd name="connsiteY58" fmla="*/ 111578 h 229444"/>
                <a:gd name="connsiteX59" fmla="*/ 130980 w 229539"/>
                <a:gd name="connsiteY59" fmla="*/ 111292 h 229444"/>
                <a:gd name="connsiteX60" fmla="*/ 160316 w 229539"/>
                <a:gd name="connsiteY60" fmla="*/ 81963 h 229444"/>
                <a:gd name="connsiteX61" fmla="*/ 147534 w 229539"/>
                <a:gd name="connsiteY61" fmla="*/ 69146 h 229444"/>
                <a:gd name="connsiteX62" fmla="*/ 122770 w 229539"/>
                <a:gd name="connsiteY62" fmla="*/ 134317 h 229444"/>
                <a:gd name="connsiteX63" fmla="*/ 155192 w 229539"/>
                <a:gd name="connsiteY63" fmla="*/ 166731 h 229444"/>
                <a:gd name="connsiteX64" fmla="*/ 156258 w 229539"/>
                <a:gd name="connsiteY64" fmla="*/ 172596 h 229444"/>
                <a:gd name="connsiteX65" fmla="*/ 162963 w 229539"/>
                <a:gd name="connsiteY65" fmla="*/ 209352 h 229444"/>
                <a:gd name="connsiteX66" fmla="*/ 192089 w 229539"/>
                <a:gd name="connsiteY66" fmla="*/ 218437 h 229444"/>
                <a:gd name="connsiteX67" fmla="*/ 177745 w 229539"/>
                <a:gd name="connsiteY67" fmla="*/ 204077 h 229444"/>
                <a:gd name="connsiteX68" fmla="*/ 176221 w 229539"/>
                <a:gd name="connsiteY68" fmla="*/ 200382 h 229444"/>
                <a:gd name="connsiteX69" fmla="*/ 176221 w 229539"/>
                <a:gd name="connsiteY69" fmla="*/ 181338 h 229444"/>
                <a:gd name="connsiteX70" fmla="*/ 181459 w 229539"/>
                <a:gd name="connsiteY70" fmla="*/ 176101 h 229444"/>
                <a:gd name="connsiteX71" fmla="*/ 200508 w 229539"/>
                <a:gd name="connsiteY71" fmla="*/ 176101 h 229444"/>
                <a:gd name="connsiteX72" fmla="*/ 204223 w 229539"/>
                <a:gd name="connsiteY72" fmla="*/ 177643 h 229444"/>
                <a:gd name="connsiteX73" fmla="*/ 218567 w 229539"/>
                <a:gd name="connsiteY73" fmla="*/ 191984 h 229444"/>
                <a:gd name="connsiteX74" fmla="*/ 209481 w 229539"/>
                <a:gd name="connsiteY74" fmla="*/ 162865 h 229444"/>
                <a:gd name="connsiteX75" fmla="*/ 172716 w 229539"/>
                <a:gd name="connsiteY75" fmla="*/ 156161 h 229444"/>
                <a:gd name="connsiteX76" fmla="*/ 166849 w 229539"/>
                <a:gd name="connsiteY76" fmla="*/ 155094 h 229444"/>
                <a:gd name="connsiteX77" fmla="*/ 134428 w 229539"/>
                <a:gd name="connsiteY77" fmla="*/ 122700 h 229444"/>
                <a:gd name="connsiteX78" fmla="*/ 122770 w 229539"/>
                <a:gd name="connsiteY78" fmla="*/ 134317 h 229444"/>
                <a:gd name="connsiteX79" fmla="*/ 59013 w 229539"/>
                <a:gd name="connsiteY79" fmla="*/ 72765 h 229444"/>
                <a:gd name="connsiteX80" fmla="*/ 62728 w 229539"/>
                <a:gd name="connsiteY80" fmla="*/ 74307 h 229444"/>
                <a:gd name="connsiteX81" fmla="*/ 95150 w 229539"/>
                <a:gd name="connsiteY81" fmla="*/ 106721 h 229444"/>
                <a:gd name="connsiteX82" fmla="*/ 106788 w 229539"/>
                <a:gd name="connsiteY82" fmla="*/ 95085 h 229444"/>
                <a:gd name="connsiteX83" fmla="*/ 74367 w 229539"/>
                <a:gd name="connsiteY83" fmla="*/ 62671 h 229444"/>
                <a:gd name="connsiteX84" fmla="*/ 73300 w 229539"/>
                <a:gd name="connsiteY84" fmla="*/ 56806 h 229444"/>
                <a:gd name="connsiteX85" fmla="*/ 66595 w 229539"/>
                <a:gd name="connsiteY85" fmla="*/ 20050 h 229444"/>
                <a:gd name="connsiteX86" fmla="*/ 37489 w 229539"/>
                <a:gd name="connsiteY86" fmla="*/ 10965 h 229444"/>
                <a:gd name="connsiteX87" fmla="*/ 51813 w 229539"/>
                <a:gd name="connsiteY87" fmla="*/ 25287 h 229444"/>
                <a:gd name="connsiteX88" fmla="*/ 53355 w 229539"/>
                <a:gd name="connsiteY88" fmla="*/ 28981 h 229444"/>
                <a:gd name="connsiteX89" fmla="*/ 53355 w 229539"/>
                <a:gd name="connsiteY89" fmla="*/ 48026 h 229444"/>
                <a:gd name="connsiteX90" fmla="*/ 48117 w 229539"/>
                <a:gd name="connsiteY90" fmla="*/ 53263 h 229444"/>
                <a:gd name="connsiteX91" fmla="*/ 29068 w 229539"/>
                <a:gd name="connsiteY91" fmla="*/ 53263 h 229444"/>
                <a:gd name="connsiteX92" fmla="*/ 25373 w 229539"/>
                <a:gd name="connsiteY92" fmla="*/ 51721 h 229444"/>
                <a:gd name="connsiteX93" fmla="*/ 11029 w 229539"/>
                <a:gd name="connsiteY93" fmla="*/ 37399 h 229444"/>
                <a:gd name="connsiteX94" fmla="*/ 20116 w 229539"/>
                <a:gd name="connsiteY94" fmla="*/ 66518 h 229444"/>
                <a:gd name="connsiteX95" fmla="*/ 56880 w 229539"/>
                <a:gd name="connsiteY95" fmla="*/ 73222 h 229444"/>
                <a:gd name="connsiteX96" fmla="*/ 59013 w 229539"/>
                <a:gd name="connsiteY96" fmla="*/ 72765 h 229444"/>
                <a:gd name="connsiteX97" fmla="*/ 122180 w 229539"/>
                <a:gd name="connsiteY97" fmla="*/ 28981 h 229444"/>
                <a:gd name="connsiteX98" fmla="*/ 190965 w 229539"/>
                <a:gd name="connsiteY98" fmla="*/ 97751 h 229444"/>
                <a:gd name="connsiteX99" fmla="*/ 216890 w 229539"/>
                <a:gd name="connsiteY99" fmla="*/ 71832 h 229444"/>
                <a:gd name="connsiteX100" fmla="*/ 173936 w 229539"/>
                <a:gd name="connsiteY100" fmla="*/ 28905 h 229444"/>
                <a:gd name="connsiteX101" fmla="*/ 153325 w 229539"/>
                <a:gd name="connsiteY101" fmla="*/ 33381 h 229444"/>
                <a:gd name="connsiteX102" fmla="*/ 129189 w 229539"/>
                <a:gd name="connsiteY102" fmla="*/ 21973 h 229444"/>
                <a:gd name="connsiteX103" fmla="*/ 122180 w 229539"/>
                <a:gd name="connsiteY103" fmla="*/ 28981 h 229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229539" h="229444">
                  <a:moveTo>
                    <a:pt x="19525" y="229444"/>
                  </a:moveTo>
                  <a:cubicBezTo>
                    <a:pt x="14305" y="229444"/>
                    <a:pt x="9410" y="227407"/>
                    <a:pt x="5715" y="223731"/>
                  </a:cubicBezTo>
                  <a:cubicBezTo>
                    <a:pt x="-1905" y="216113"/>
                    <a:pt x="-1905" y="203734"/>
                    <a:pt x="5715" y="196116"/>
                  </a:cubicBezTo>
                  <a:lnTo>
                    <a:pt x="87720" y="114130"/>
                  </a:lnTo>
                  <a:lnTo>
                    <a:pt x="57737" y="84173"/>
                  </a:lnTo>
                  <a:cubicBezTo>
                    <a:pt x="42174" y="89638"/>
                    <a:pt x="24458" y="85753"/>
                    <a:pt x="12667" y="73946"/>
                  </a:cubicBezTo>
                  <a:cubicBezTo>
                    <a:pt x="0" y="61281"/>
                    <a:pt x="-3562" y="41798"/>
                    <a:pt x="3828" y="25458"/>
                  </a:cubicBezTo>
                  <a:cubicBezTo>
                    <a:pt x="4533" y="23897"/>
                    <a:pt x="5962" y="22773"/>
                    <a:pt x="7658" y="22468"/>
                  </a:cubicBezTo>
                  <a:cubicBezTo>
                    <a:pt x="9353" y="22144"/>
                    <a:pt x="11086" y="22697"/>
                    <a:pt x="12306" y="23916"/>
                  </a:cubicBezTo>
                  <a:lnTo>
                    <a:pt x="31202" y="42808"/>
                  </a:lnTo>
                  <a:lnTo>
                    <a:pt x="42841" y="42808"/>
                  </a:lnTo>
                  <a:lnTo>
                    <a:pt x="42841" y="31172"/>
                  </a:lnTo>
                  <a:lnTo>
                    <a:pt x="23944" y="12279"/>
                  </a:lnTo>
                  <a:cubicBezTo>
                    <a:pt x="22726" y="11061"/>
                    <a:pt x="22192" y="9327"/>
                    <a:pt x="22497" y="7632"/>
                  </a:cubicBezTo>
                  <a:cubicBezTo>
                    <a:pt x="22802" y="5938"/>
                    <a:pt x="23926" y="4509"/>
                    <a:pt x="25487" y="3805"/>
                  </a:cubicBezTo>
                  <a:cubicBezTo>
                    <a:pt x="41813" y="-3566"/>
                    <a:pt x="61300" y="-23"/>
                    <a:pt x="73986" y="12660"/>
                  </a:cubicBezTo>
                  <a:cubicBezTo>
                    <a:pt x="85777" y="24449"/>
                    <a:pt x="89682" y="42160"/>
                    <a:pt x="84196" y="57720"/>
                  </a:cubicBezTo>
                  <a:lnTo>
                    <a:pt x="114179" y="87677"/>
                  </a:lnTo>
                  <a:lnTo>
                    <a:pt x="140124" y="61738"/>
                  </a:lnTo>
                  <a:lnTo>
                    <a:pt x="111055" y="32676"/>
                  </a:lnTo>
                  <a:cubicBezTo>
                    <a:pt x="110064" y="31686"/>
                    <a:pt x="109513" y="30353"/>
                    <a:pt x="109513" y="28981"/>
                  </a:cubicBezTo>
                  <a:cubicBezTo>
                    <a:pt x="109513" y="27610"/>
                    <a:pt x="110064" y="26258"/>
                    <a:pt x="111055" y="25287"/>
                  </a:cubicBezTo>
                  <a:lnTo>
                    <a:pt x="125341" y="11003"/>
                  </a:lnTo>
                  <a:cubicBezTo>
                    <a:pt x="127399" y="8966"/>
                    <a:pt x="130714" y="8966"/>
                    <a:pt x="132752" y="11003"/>
                  </a:cubicBezTo>
                  <a:cubicBezTo>
                    <a:pt x="139552" y="17802"/>
                    <a:pt x="147324" y="22049"/>
                    <a:pt x="154639" y="22982"/>
                  </a:cubicBezTo>
                  <a:cubicBezTo>
                    <a:pt x="161001" y="23782"/>
                    <a:pt x="166659" y="22068"/>
                    <a:pt x="170582" y="18145"/>
                  </a:cubicBezTo>
                  <a:cubicBezTo>
                    <a:pt x="172621" y="16107"/>
                    <a:pt x="175935" y="16107"/>
                    <a:pt x="177993" y="18145"/>
                  </a:cubicBezTo>
                  <a:lnTo>
                    <a:pt x="227996" y="68137"/>
                  </a:lnTo>
                  <a:cubicBezTo>
                    <a:pt x="228987" y="69127"/>
                    <a:pt x="229539" y="70460"/>
                    <a:pt x="229539" y="71832"/>
                  </a:cubicBezTo>
                  <a:cubicBezTo>
                    <a:pt x="229539" y="73203"/>
                    <a:pt x="228987" y="74555"/>
                    <a:pt x="227996" y="75526"/>
                  </a:cubicBezTo>
                  <a:lnTo>
                    <a:pt x="194660" y="108854"/>
                  </a:lnTo>
                  <a:cubicBezTo>
                    <a:pt x="192623" y="110892"/>
                    <a:pt x="189308" y="110892"/>
                    <a:pt x="187250" y="108854"/>
                  </a:cubicBezTo>
                  <a:lnTo>
                    <a:pt x="167725" y="89353"/>
                  </a:lnTo>
                  <a:lnTo>
                    <a:pt x="141800" y="115272"/>
                  </a:lnTo>
                  <a:lnTo>
                    <a:pt x="171764" y="145229"/>
                  </a:lnTo>
                  <a:cubicBezTo>
                    <a:pt x="187346" y="139764"/>
                    <a:pt x="205042" y="143649"/>
                    <a:pt x="216834" y="155456"/>
                  </a:cubicBezTo>
                  <a:cubicBezTo>
                    <a:pt x="229501" y="168121"/>
                    <a:pt x="233063" y="187603"/>
                    <a:pt x="225673" y="203944"/>
                  </a:cubicBezTo>
                  <a:cubicBezTo>
                    <a:pt x="224968" y="205505"/>
                    <a:pt x="223539" y="206629"/>
                    <a:pt x="221843" y="206934"/>
                  </a:cubicBezTo>
                  <a:cubicBezTo>
                    <a:pt x="220148" y="207238"/>
                    <a:pt x="218415" y="206705"/>
                    <a:pt x="217195" y="205486"/>
                  </a:cubicBezTo>
                  <a:lnTo>
                    <a:pt x="198299" y="186575"/>
                  </a:lnTo>
                  <a:lnTo>
                    <a:pt x="186661" y="186575"/>
                  </a:lnTo>
                  <a:lnTo>
                    <a:pt x="186661" y="198211"/>
                  </a:lnTo>
                  <a:lnTo>
                    <a:pt x="205575" y="217123"/>
                  </a:lnTo>
                  <a:cubicBezTo>
                    <a:pt x="206795" y="218341"/>
                    <a:pt x="207328" y="220074"/>
                    <a:pt x="207024" y="221769"/>
                  </a:cubicBezTo>
                  <a:cubicBezTo>
                    <a:pt x="206719" y="223464"/>
                    <a:pt x="205595" y="224893"/>
                    <a:pt x="204032" y="225597"/>
                  </a:cubicBezTo>
                  <a:cubicBezTo>
                    <a:pt x="187708" y="232968"/>
                    <a:pt x="168201" y="229425"/>
                    <a:pt x="155534" y="216742"/>
                  </a:cubicBezTo>
                  <a:cubicBezTo>
                    <a:pt x="143743" y="204953"/>
                    <a:pt x="139838" y="187242"/>
                    <a:pt x="145324" y="171682"/>
                  </a:cubicBezTo>
                  <a:lnTo>
                    <a:pt x="115341" y="141706"/>
                  </a:lnTo>
                  <a:lnTo>
                    <a:pt x="33317" y="223712"/>
                  </a:lnTo>
                  <a:cubicBezTo>
                    <a:pt x="29640" y="227426"/>
                    <a:pt x="24745" y="229444"/>
                    <a:pt x="19525" y="229444"/>
                  </a:cubicBezTo>
                  <a:close/>
                  <a:moveTo>
                    <a:pt x="147534" y="69146"/>
                  </a:moveTo>
                  <a:lnTo>
                    <a:pt x="13125" y="203525"/>
                  </a:lnTo>
                  <a:cubicBezTo>
                    <a:pt x="9601" y="207048"/>
                    <a:pt x="9601" y="212799"/>
                    <a:pt x="13125" y="216323"/>
                  </a:cubicBezTo>
                  <a:cubicBezTo>
                    <a:pt x="16649" y="219846"/>
                    <a:pt x="22401" y="219846"/>
                    <a:pt x="25925" y="216323"/>
                  </a:cubicBezTo>
                  <a:lnTo>
                    <a:pt x="111417" y="130851"/>
                  </a:lnTo>
                  <a:cubicBezTo>
                    <a:pt x="111493" y="130775"/>
                    <a:pt x="111550" y="130698"/>
                    <a:pt x="111627" y="130622"/>
                  </a:cubicBezTo>
                  <a:cubicBezTo>
                    <a:pt x="111703" y="130546"/>
                    <a:pt x="111779" y="130470"/>
                    <a:pt x="111855" y="130413"/>
                  </a:cubicBezTo>
                  <a:lnTo>
                    <a:pt x="130390" y="111882"/>
                  </a:lnTo>
                  <a:cubicBezTo>
                    <a:pt x="130485" y="111768"/>
                    <a:pt x="130580" y="111673"/>
                    <a:pt x="130676" y="111578"/>
                  </a:cubicBezTo>
                  <a:cubicBezTo>
                    <a:pt x="130770" y="111482"/>
                    <a:pt x="130885" y="111387"/>
                    <a:pt x="130980" y="111292"/>
                  </a:cubicBezTo>
                  <a:lnTo>
                    <a:pt x="160316" y="81963"/>
                  </a:lnTo>
                  <a:lnTo>
                    <a:pt x="147534" y="69146"/>
                  </a:lnTo>
                  <a:close/>
                  <a:moveTo>
                    <a:pt x="122770" y="134317"/>
                  </a:moveTo>
                  <a:lnTo>
                    <a:pt x="155192" y="166731"/>
                  </a:lnTo>
                  <a:cubicBezTo>
                    <a:pt x="156734" y="168273"/>
                    <a:pt x="157153" y="170616"/>
                    <a:pt x="156258" y="172596"/>
                  </a:cubicBezTo>
                  <a:cubicBezTo>
                    <a:pt x="150657" y="184975"/>
                    <a:pt x="153344" y="199754"/>
                    <a:pt x="162963" y="209352"/>
                  </a:cubicBezTo>
                  <a:cubicBezTo>
                    <a:pt x="170659" y="217046"/>
                    <a:pt x="181650" y="220303"/>
                    <a:pt x="192089" y="218437"/>
                  </a:cubicBezTo>
                  <a:lnTo>
                    <a:pt x="177745" y="204077"/>
                  </a:lnTo>
                  <a:cubicBezTo>
                    <a:pt x="176755" y="203087"/>
                    <a:pt x="176221" y="201773"/>
                    <a:pt x="176221" y="200382"/>
                  </a:cubicBezTo>
                  <a:lnTo>
                    <a:pt x="176221" y="181338"/>
                  </a:lnTo>
                  <a:cubicBezTo>
                    <a:pt x="176221" y="178443"/>
                    <a:pt x="178565" y="176101"/>
                    <a:pt x="181459" y="176101"/>
                  </a:cubicBezTo>
                  <a:lnTo>
                    <a:pt x="200508" y="176101"/>
                  </a:lnTo>
                  <a:cubicBezTo>
                    <a:pt x="201900" y="176101"/>
                    <a:pt x="203232" y="176653"/>
                    <a:pt x="204223" y="177643"/>
                  </a:cubicBezTo>
                  <a:lnTo>
                    <a:pt x="218567" y="191984"/>
                  </a:lnTo>
                  <a:cubicBezTo>
                    <a:pt x="220434" y="181547"/>
                    <a:pt x="217176" y="170559"/>
                    <a:pt x="209481" y="162865"/>
                  </a:cubicBezTo>
                  <a:cubicBezTo>
                    <a:pt x="199880" y="153266"/>
                    <a:pt x="185098" y="150562"/>
                    <a:pt x="172716" y="156161"/>
                  </a:cubicBezTo>
                  <a:cubicBezTo>
                    <a:pt x="170735" y="157056"/>
                    <a:pt x="168392" y="156637"/>
                    <a:pt x="166849" y="155094"/>
                  </a:cubicBezTo>
                  <a:lnTo>
                    <a:pt x="134428" y="122700"/>
                  </a:lnTo>
                  <a:lnTo>
                    <a:pt x="122770" y="134317"/>
                  </a:lnTo>
                  <a:close/>
                  <a:moveTo>
                    <a:pt x="59013" y="72765"/>
                  </a:moveTo>
                  <a:cubicBezTo>
                    <a:pt x="60366" y="72765"/>
                    <a:pt x="61718" y="73298"/>
                    <a:pt x="62728" y="74307"/>
                  </a:cubicBezTo>
                  <a:lnTo>
                    <a:pt x="95150" y="106721"/>
                  </a:lnTo>
                  <a:lnTo>
                    <a:pt x="106788" y="95085"/>
                  </a:lnTo>
                  <a:lnTo>
                    <a:pt x="74367" y="62671"/>
                  </a:lnTo>
                  <a:cubicBezTo>
                    <a:pt x="72824" y="61129"/>
                    <a:pt x="72404" y="58786"/>
                    <a:pt x="73300" y="56806"/>
                  </a:cubicBezTo>
                  <a:cubicBezTo>
                    <a:pt x="78900" y="44427"/>
                    <a:pt x="76214" y="29648"/>
                    <a:pt x="66595" y="20050"/>
                  </a:cubicBezTo>
                  <a:cubicBezTo>
                    <a:pt x="58899" y="12356"/>
                    <a:pt x="47908" y="9099"/>
                    <a:pt x="37489" y="10965"/>
                  </a:cubicBezTo>
                  <a:lnTo>
                    <a:pt x="51813" y="25287"/>
                  </a:lnTo>
                  <a:cubicBezTo>
                    <a:pt x="52804" y="26277"/>
                    <a:pt x="53355" y="27610"/>
                    <a:pt x="53355" y="28981"/>
                  </a:cubicBezTo>
                  <a:lnTo>
                    <a:pt x="53355" y="48026"/>
                  </a:lnTo>
                  <a:cubicBezTo>
                    <a:pt x="53355" y="50921"/>
                    <a:pt x="51013" y="53263"/>
                    <a:pt x="48117" y="53263"/>
                  </a:cubicBezTo>
                  <a:lnTo>
                    <a:pt x="29068" y="53263"/>
                  </a:lnTo>
                  <a:cubicBezTo>
                    <a:pt x="27678" y="53263"/>
                    <a:pt x="26345" y="52711"/>
                    <a:pt x="25373" y="51721"/>
                  </a:cubicBezTo>
                  <a:lnTo>
                    <a:pt x="11029" y="37399"/>
                  </a:lnTo>
                  <a:cubicBezTo>
                    <a:pt x="9163" y="47836"/>
                    <a:pt x="12420" y="58824"/>
                    <a:pt x="20116" y="66518"/>
                  </a:cubicBezTo>
                  <a:cubicBezTo>
                    <a:pt x="29716" y="76136"/>
                    <a:pt x="44498" y="78821"/>
                    <a:pt x="56880" y="73222"/>
                  </a:cubicBezTo>
                  <a:cubicBezTo>
                    <a:pt x="57547" y="72917"/>
                    <a:pt x="58290" y="72765"/>
                    <a:pt x="59013" y="72765"/>
                  </a:cubicBezTo>
                  <a:close/>
                  <a:moveTo>
                    <a:pt x="122180" y="28981"/>
                  </a:moveTo>
                  <a:lnTo>
                    <a:pt x="190965" y="97751"/>
                  </a:lnTo>
                  <a:lnTo>
                    <a:pt x="216890" y="71832"/>
                  </a:lnTo>
                  <a:lnTo>
                    <a:pt x="173936" y="28905"/>
                  </a:lnTo>
                  <a:cubicBezTo>
                    <a:pt x="168183" y="32771"/>
                    <a:pt x="161039" y="34352"/>
                    <a:pt x="153325" y="33381"/>
                  </a:cubicBezTo>
                  <a:cubicBezTo>
                    <a:pt x="145000" y="32333"/>
                    <a:pt x="136752" y="28410"/>
                    <a:pt x="129189" y="21973"/>
                  </a:cubicBezTo>
                  <a:lnTo>
                    <a:pt x="122180" y="28981"/>
                  </a:ln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71" name="Grafik 5">
            <a:extLst>
              <a:ext uri="{FF2B5EF4-FFF2-40B4-BE49-F238E27FC236}">
                <a16:creationId xmlns:a16="http://schemas.microsoft.com/office/drawing/2014/main" id="{E97F29C6-30DF-4C2D-8421-2C1C6A514B5B}"/>
              </a:ext>
            </a:extLst>
          </p:cNvPr>
          <p:cNvGrpSpPr>
            <a:grpSpLocks noChangeAspect="1"/>
          </p:cNvGrpSpPr>
          <p:nvPr/>
        </p:nvGrpSpPr>
        <p:grpSpPr>
          <a:xfrm>
            <a:off x="1056942" y="3782881"/>
            <a:ext cx="457173" cy="457069"/>
            <a:chOff x="7685317" y="5651506"/>
            <a:chExt cx="457173" cy="457069"/>
          </a:xfrm>
          <a:solidFill>
            <a:srgbClr val="000000"/>
          </a:solidFill>
        </p:grpSpPr>
        <p:sp>
          <p:nvSpPr>
            <p:cNvPr id="72" name="Freihandform 2154">
              <a:extLst>
                <a:ext uri="{FF2B5EF4-FFF2-40B4-BE49-F238E27FC236}">
                  <a16:creationId xmlns:a16="http://schemas.microsoft.com/office/drawing/2014/main" id="{6FDF08EE-F1F7-4D9C-B2DE-55E1741EC60C}"/>
                </a:ext>
              </a:extLst>
            </p:cNvPr>
            <p:cNvSpPr/>
            <p:nvPr/>
          </p:nvSpPr>
          <p:spPr>
            <a:xfrm>
              <a:off x="7685317" y="5651506"/>
              <a:ext cx="457173" cy="457069"/>
            </a:xfrm>
            <a:custGeom>
              <a:avLst/>
              <a:gdLst>
                <a:gd name="connsiteX0" fmla="*/ 228587 w 457173"/>
                <a:gd name="connsiteY0" fmla="*/ 10475 h 457069"/>
                <a:gd name="connsiteX1" fmla="*/ 382806 w 457173"/>
                <a:gd name="connsiteY1" fmla="*/ 74350 h 457069"/>
                <a:gd name="connsiteX2" fmla="*/ 446696 w 457173"/>
                <a:gd name="connsiteY2" fmla="*/ 228535 h 457069"/>
                <a:gd name="connsiteX3" fmla="*/ 382806 w 457173"/>
                <a:gd name="connsiteY3" fmla="*/ 382719 h 457069"/>
                <a:gd name="connsiteX4" fmla="*/ 228587 w 457173"/>
                <a:gd name="connsiteY4" fmla="*/ 446595 h 457069"/>
                <a:gd name="connsiteX5" fmla="*/ 74367 w 457173"/>
                <a:gd name="connsiteY5" fmla="*/ 382719 h 457069"/>
                <a:gd name="connsiteX6" fmla="*/ 10477 w 457173"/>
                <a:gd name="connsiteY6" fmla="*/ 228535 h 457069"/>
                <a:gd name="connsiteX7" fmla="*/ 74367 w 457173"/>
                <a:gd name="connsiteY7" fmla="*/ 74350 h 457069"/>
                <a:gd name="connsiteX8" fmla="*/ 228587 w 457173"/>
                <a:gd name="connsiteY8" fmla="*/ 10475 h 457069"/>
                <a:gd name="connsiteX9" fmla="*/ 228587 w 457173"/>
                <a:gd name="connsiteY9" fmla="*/ 0 h 457069"/>
                <a:gd name="connsiteX10" fmla="*/ 0 w 457173"/>
                <a:gd name="connsiteY10" fmla="*/ 228535 h 457069"/>
                <a:gd name="connsiteX11" fmla="*/ 228587 w 457173"/>
                <a:gd name="connsiteY11" fmla="*/ 457069 h 457069"/>
                <a:gd name="connsiteX12" fmla="*/ 457173 w 457173"/>
                <a:gd name="connsiteY12" fmla="*/ 228535 h 457069"/>
                <a:gd name="connsiteX13" fmla="*/ 228587 w 457173"/>
                <a:gd name="connsiteY13" fmla="*/ 0 h 457069"/>
                <a:gd name="connsiteX14" fmla="*/ 228587 w 457173"/>
                <a:gd name="connsiteY14" fmla="*/ 0 h 457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173" h="457069">
                  <a:moveTo>
                    <a:pt x="228587" y="10475"/>
                  </a:moveTo>
                  <a:cubicBezTo>
                    <a:pt x="286838" y="10475"/>
                    <a:pt x="341623" y="33156"/>
                    <a:pt x="382806" y="74350"/>
                  </a:cubicBezTo>
                  <a:cubicBezTo>
                    <a:pt x="424009" y="115543"/>
                    <a:pt x="446696" y="170296"/>
                    <a:pt x="446696" y="228535"/>
                  </a:cubicBezTo>
                  <a:cubicBezTo>
                    <a:pt x="446696" y="286773"/>
                    <a:pt x="424009" y="341545"/>
                    <a:pt x="382806" y="382719"/>
                  </a:cubicBezTo>
                  <a:cubicBezTo>
                    <a:pt x="341604" y="423913"/>
                    <a:pt x="286838" y="446595"/>
                    <a:pt x="228587" y="446595"/>
                  </a:cubicBezTo>
                  <a:cubicBezTo>
                    <a:pt x="170335" y="446595"/>
                    <a:pt x="115550" y="423913"/>
                    <a:pt x="74367" y="382719"/>
                  </a:cubicBezTo>
                  <a:cubicBezTo>
                    <a:pt x="33164" y="341526"/>
                    <a:pt x="10477" y="286773"/>
                    <a:pt x="10477" y="228535"/>
                  </a:cubicBezTo>
                  <a:cubicBezTo>
                    <a:pt x="10477" y="170296"/>
                    <a:pt x="33164" y="115524"/>
                    <a:pt x="74367" y="74350"/>
                  </a:cubicBezTo>
                  <a:cubicBezTo>
                    <a:pt x="115550" y="33156"/>
                    <a:pt x="170335" y="10475"/>
                    <a:pt x="228587" y="10475"/>
                  </a:cubicBezTo>
                  <a:moveTo>
                    <a:pt x="228587" y="0"/>
                  </a:moveTo>
                  <a:cubicBezTo>
                    <a:pt x="102350" y="0"/>
                    <a:pt x="0" y="102326"/>
                    <a:pt x="0" y="228535"/>
                  </a:cubicBezTo>
                  <a:cubicBezTo>
                    <a:pt x="0" y="354743"/>
                    <a:pt x="102350" y="457069"/>
                    <a:pt x="228587" y="457069"/>
                  </a:cubicBezTo>
                  <a:cubicBezTo>
                    <a:pt x="354824" y="457069"/>
                    <a:pt x="457173" y="354743"/>
                    <a:pt x="457173" y="228535"/>
                  </a:cubicBezTo>
                  <a:cubicBezTo>
                    <a:pt x="457173" y="102326"/>
                    <a:pt x="354824" y="0"/>
                    <a:pt x="228587" y="0"/>
                  </a:cubicBezTo>
                  <a:lnTo>
                    <a:pt x="228587" y="0"/>
                  </a:ln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sp>
          <p:nvSpPr>
            <p:cNvPr id="73" name="Freihandform 2155">
              <a:extLst>
                <a:ext uri="{FF2B5EF4-FFF2-40B4-BE49-F238E27FC236}">
                  <a16:creationId xmlns:a16="http://schemas.microsoft.com/office/drawing/2014/main" id="{56159520-350E-4316-9F63-418034A7126A}"/>
                </a:ext>
              </a:extLst>
            </p:cNvPr>
            <p:cNvSpPr/>
            <p:nvPr/>
          </p:nvSpPr>
          <p:spPr>
            <a:xfrm>
              <a:off x="7799134" y="5774819"/>
              <a:ext cx="229539" cy="210442"/>
            </a:xfrm>
            <a:custGeom>
              <a:avLst/>
              <a:gdLst>
                <a:gd name="connsiteX0" fmla="*/ 195727 w 229539"/>
                <a:gd name="connsiteY0" fmla="*/ 210442 h 210442"/>
                <a:gd name="connsiteX1" fmla="*/ 33812 w 229539"/>
                <a:gd name="connsiteY1" fmla="*/ 210442 h 210442"/>
                <a:gd name="connsiteX2" fmla="*/ 0 w 229539"/>
                <a:gd name="connsiteY2" fmla="*/ 176638 h 210442"/>
                <a:gd name="connsiteX3" fmla="*/ 0 w 229539"/>
                <a:gd name="connsiteY3" fmla="*/ 14760 h 210442"/>
                <a:gd name="connsiteX4" fmla="*/ 14763 w 229539"/>
                <a:gd name="connsiteY4" fmla="*/ 0 h 210442"/>
                <a:gd name="connsiteX5" fmla="*/ 157630 w 229539"/>
                <a:gd name="connsiteY5" fmla="*/ 0 h 210442"/>
                <a:gd name="connsiteX6" fmla="*/ 172392 w 229539"/>
                <a:gd name="connsiteY6" fmla="*/ 14760 h 210442"/>
                <a:gd name="connsiteX7" fmla="*/ 172392 w 229539"/>
                <a:gd name="connsiteY7" fmla="*/ 176638 h 210442"/>
                <a:gd name="connsiteX8" fmla="*/ 195727 w 229539"/>
                <a:gd name="connsiteY8" fmla="*/ 199968 h 210442"/>
                <a:gd name="connsiteX9" fmla="*/ 219062 w 229539"/>
                <a:gd name="connsiteY9" fmla="*/ 176638 h 210442"/>
                <a:gd name="connsiteX10" fmla="*/ 219062 w 229539"/>
                <a:gd name="connsiteY10" fmla="*/ 33804 h 210442"/>
                <a:gd name="connsiteX11" fmla="*/ 224301 w 229539"/>
                <a:gd name="connsiteY11" fmla="*/ 28567 h 210442"/>
                <a:gd name="connsiteX12" fmla="*/ 229539 w 229539"/>
                <a:gd name="connsiteY12" fmla="*/ 33804 h 210442"/>
                <a:gd name="connsiteX13" fmla="*/ 229539 w 229539"/>
                <a:gd name="connsiteY13" fmla="*/ 176638 h 210442"/>
                <a:gd name="connsiteX14" fmla="*/ 195727 w 229539"/>
                <a:gd name="connsiteY14" fmla="*/ 210442 h 210442"/>
                <a:gd name="connsiteX15" fmla="*/ 14763 w 229539"/>
                <a:gd name="connsiteY15" fmla="*/ 10475 h 210442"/>
                <a:gd name="connsiteX16" fmla="*/ 10477 w 229539"/>
                <a:gd name="connsiteY16" fmla="*/ 14760 h 210442"/>
                <a:gd name="connsiteX17" fmla="*/ 10477 w 229539"/>
                <a:gd name="connsiteY17" fmla="*/ 176638 h 210442"/>
                <a:gd name="connsiteX18" fmla="*/ 33812 w 229539"/>
                <a:gd name="connsiteY18" fmla="*/ 199968 h 210442"/>
                <a:gd name="connsiteX19" fmla="*/ 171287 w 229539"/>
                <a:gd name="connsiteY19" fmla="*/ 199968 h 210442"/>
                <a:gd name="connsiteX20" fmla="*/ 161916 w 229539"/>
                <a:gd name="connsiteY20" fmla="*/ 176638 h 210442"/>
                <a:gd name="connsiteX21" fmla="*/ 161916 w 229539"/>
                <a:gd name="connsiteY21" fmla="*/ 14760 h 210442"/>
                <a:gd name="connsiteX22" fmla="*/ 157630 w 229539"/>
                <a:gd name="connsiteY22" fmla="*/ 10475 h 210442"/>
                <a:gd name="connsiteX23" fmla="*/ 14763 w 229539"/>
                <a:gd name="connsiteY23" fmla="*/ 10475 h 210442"/>
                <a:gd name="connsiteX24" fmla="*/ 195727 w 229539"/>
                <a:gd name="connsiteY24" fmla="*/ 186637 h 210442"/>
                <a:gd name="connsiteX25" fmla="*/ 190489 w 229539"/>
                <a:gd name="connsiteY25" fmla="*/ 181399 h 210442"/>
                <a:gd name="connsiteX26" fmla="*/ 190489 w 229539"/>
                <a:gd name="connsiteY26" fmla="*/ 33804 h 210442"/>
                <a:gd name="connsiteX27" fmla="*/ 195727 w 229539"/>
                <a:gd name="connsiteY27" fmla="*/ 28567 h 210442"/>
                <a:gd name="connsiteX28" fmla="*/ 200966 w 229539"/>
                <a:gd name="connsiteY28" fmla="*/ 33804 h 210442"/>
                <a:gd name="connsiteX29" fmla="*/ 200966 w 229539"/>
                <a:gd name="connsiteY29" fmla="*/ 181399 h 210442"/>
                <a:gd name="connsiteX30" fmla="*/ 195727 w 229539"/>
                <a:gd name="connsiteY30" fmla="*/ 186637 h 210442"/>
                <a:gd name="connsiteX31" fmla="*/ 138581 w 229539"/>
                <a:gd name="connsiteY31" fmla="*/ 162831 h 210442"/>
                <a:gd name="connsiteX32" fmla="*/ 33812 w 229539"/>
                <a:gd name="connsiteY32" fmla="*/ 162831 h 210442"/>
                <a:gd name="connsiteX33" fmla="*/ 28573 w 229539"/>
                <a:gd name="connsiteY33" fmla="*/ 157594 h 210442"/>
                <a:gd name="connsiteX34" fmla="*/ 33812 w 229539"/>
                <a:gd name="connsiteY34" fmla="*/ 152356 h 210442"/>
                <a:gd name="connsiteX35" fmla="*/ 138581 w 229539"/>
                <a:gd name="connsiteY35" fmla="*/ 152356 h 210442"/>
                <a:gd name="connsiteX36" fmla="*/ 143819 w 229539"/>
                <a:gd name="connsiteY36" fmla="*/ 157594 h 210442"/>
                <a:gd name="connsiteX37" fmla="*/ 138581 w 229539"/>
                <a:gd name="connsiteY37" fmla="*/ 162831 h 210442"/>
                <a:gd name="connsiteX38" fmla="*/ 138581 w 229539"/>
                <a:gd name="connsiteY38" fmla="*/ 134264 h 210442"/>
                <a:gd name="connsiteX39" fmla="*/ 33812 w 229539"/>
                <a:gd name="connsiteY39" fmla="*/ 134264 h 210442"/>
                <a:gd name="connsiteX40" fmla="*/ 28573 w 229539"/>
                <a:gd name="connsiteY40" fmla="*/ 129027 h 210442"/>
                <a:gd name="connsiteX41" fmla="*/ 33812 w 229539"/>
                <a:gd name="connsiteY41" fmla="*/ 123790 h 210442"/>
                <a:gd name="connsiteX42" fmla="*/ 138581 w 229539"/>
                <a:gd name="connsiteY42" fmla="*/ 123790 h 210442"/>
                <a:gd name="connsiteX43" fmla="*/ 143819 w 229539"/>
                <a:gd name="connsiteY43" fmla="*/ 129027 h 210442"/>
                <a:gd name="connsiteX44" fmla="*/ 138581 w 229539"/>
                <a:gd name="connsiteY44" fmla="*/ 134264 h 210442"/>
                <a:gd name="connsiteX45" fmla="*/ 138581 w 229539"/>
                <a:gd name="connsiteY45" fmla="*/ 105697 h 210442"/>
                <a:gd name="connsiteX46" fmla="*/ 110007 w 229539"/>
                <a:gd name="connsiteY46" fmla="*/ 105697 h 210442"/>
                <a:gd name="connsiteX47" fmla="*/ 104769 w 229539"/>
                <a:gd name="connsiteY47" fmla="*/ 100460 h 210442"/>
                <a:gd name="connsiteX48" fmla="*/ 110007 w 229539"/>
                <a:gd name="connsiteY48" fmla="*/ 95223 h 210442"/>
                <a:gd name="connsiteX49" fmla="*/ 138581 w 229539"/>
                <a:gd name="connsiteY49" fmla="*/ 95223 h 210442"/>
                <a:gd name="connsiteX50" fmla="*/ 143819 w 229539"/>
                <a:gd name="connsiteY50" fmla="*/ 100460 h 210442"/>
                <a:gd name="connsiteX51" fmla="*/ 138581 w 229539"/>
                <a:gd name="connsiteY51" fmla="*/ 105697 h 210442"/>
                <a:gd name="connsiteX52" fmla="*/ 86196 w 229539"/>
                <a:gd name="connsiteY52" fmla="*/ 105697 h 210442"/>
                <a:gd name="connsiteX53" fmla="*/ 38574 w 229539"/>
                <a:gd name="connsiteY53" fmla="*/ 105697 h 210442"/>
                <a:gd name="connsiteX54" fmla="*/ 28573 w 229539"/>
                <a:gd name="connsiteY54" fmla="*/ 95699 h 210442"/>
                <a:gd name="connsiteX55" fmla="*/ 28573 w 229539"/>
                <a:gd name="connsiteY55" fmla="*/ 48087 h 210442"/>
                <a:gd name="connsiteX56" fmla="*/ 38574 w 229539"/>
                <a:gd name="connsiteY56" fmla="*/ 38089 h 210442"/>
                <a:gd name="connsiteX57" fmla="*/ 86196 w 229539"/>
                <a:gd name="connsiteY57" fmla="*/ 38089 h 210442"/>
                <a:gd name="connsiteX58" fmla="*/ 96197 w 229539"/>
                <a:gd name="connsiteY58" fmla="*/ 48087 h 210442"/>
                <a:gd name="connsiteX59" fmla="*/ 96197 w 229539"/>
                <a:gd name="connsiteY59" fmla="*/ 95699 h 210442"/>
                <a:gd name="connsiteX60" fmla="*/ 86196 w 229539"/>
                <a:gd name="connsiteY60" fmla="*/ 105697 h 210442"/>
                <a:gd name="connsiteX61" fmla="*/ 39050 w 229539"/>
                <a:gd name="connsiteY61" fmla="*/ 95223 h 210442"/>
                <a:gd name="connsiteX62" fmla="*/ 85720 w 229539"/>
                <a:gd name="connsiteY62" fmla="*/ 95223 h 210442"/>
                <a:gd name="connsiteX63" fmla="*/ 85720 w 229539"/>
                <a:gd name="connsiteY63" fmla="*/ 48564 h 210442"/>
                <a:gd name="connsiteX64" fmla="*/ 39050 w 229539"/>
                <a:gd name="connsiteY64" fmla="*/ 48564 h 210442"/>
                <a:gd name="connsiteX65" fmla="*/ 39050 w 229539"/>
                <a:gd name="connsiteY65" fmla="*/ 95223 h 210442"/>
                <a:gd name="connsiteX66" fmla="*/ 138581 w 229539"/>
                <a:gd name="connsiteY66" fmla="*/ 77130 h 210442"/>
                <a:gd name="connsiteX67" fmla="*/ 110007 w 229539"/>
                <a:gd name="connsiteY67" fmla="*/ 77130 h 210442"/>
                <a:gd name="connsiteX68" fmla="*/ 104769 w 229539"/>
                <a:gd name="connsiteY68" fmla="*/ 71893 h 210442"/>
                <a:gd name="connsiteX69" fmla="*/ 110007 w 229539"/>
                <a:gd name="connsiteY69" fmla="*/ 66656 h 210442"/>
                <a:gd name="connsiteX70" fmla="*/ 138581 w 229539"/>
                <a:gd name="connsiteY70" fmla="*/ 66656 h 210442"/>
                <a:gd name="connsiteX71" fmla="*/ 143819 w 229539"/>
                <a:gd name="connsiteY71" fmla="*/ 71893 h 210442"/>
                <a:gd name="connsiteX72" fmla="*/ 138581 w 229539"/>
                <a:gd name="connsiteY72" fmla="*/ 77130 h 210442"/>
                <a:gd name="connsiteX73" fmla="*/ 138581 w 229539"/>
                <a:gd name="connsiteY73" fmla="*/ 48564 h 210442"/>
                <a:gd name="connsiteX74" fmla="*/ 110007 w 229539"/>
                <a:gd name="connsiteY74" fmla="*/ 48564 h 210442"/>
                <a:gd name="connsiteX75" fmla="*/ 104769 w 229539"/>
                <a:gd name="connsiteY75" fmla="*/ 43326 h 210442"/>
                <a:gd name="connsiteX76" fmla="*/ 110007 w 229539"/>
                <a:gd name="connsiteY76" fmla="*/ 38089 h 210442"/>
                <a:gd name="connsiteX77" fmla="*/ 138581 w 229539"/>
                <a:gd name="connsiteY77" fmla="*/ 38089 h 210442"/>
                <a:gd name="connsiteX78" fmla="*/ 143819 w 229539"/>
                <a:gd name="connsiteY78" fmla="*/ 43326 h 210442"/>
                <a:gd name="connsiteX79" fmla="*/ 138581 w 229539"/>
                <a:gd name="connsiteY79" fmla="*/ 48564 h 2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29539" h="210442">
                  <a:moveTo>
                    <a:pt x="195727" y="210442"/>
                  </a:moveTo>
                  <a:lnTo>
                    <a:pt x="33812" y="210442"/>
                  </a:lnTo>
                  <a:cubicBezTo>
                    <a:pt x="15163" y="210442"/>
                    <a:pt x="0" y="195283"/>
                    <a:pt x="0" y="176638"/>
                  </a:cubicBezTo>
                  <a:lnTo>
                    <a:pt x="0" y="14760"/>
                  </a:lnTo>
                  <a:cubicBezTo>
                    <a:pt x="0" y="6627"/>
                    <a:pt x="6629" y="0"/>
                    <a:pt x="14763" y="0"/>
                  </a:cubicBezTo>
                  <a:lnTo>
                    <a:pt x="157630" y="0"/>
                  </a:lnTo>
                  <a:cubicBezTo>
                    <a:pt x="165763" y="0"/>
                    <a:pt x="172392" y="6627"/>
                    <a:pt x="172392" y="14760"/>
                  </a:cubicBezTo>
                  <a:lnTo>
                    <a:pt x="172392" y="176638"/>
                  </a:lnTo>
                  <a:cubicBezTo>
                    <a:pt x="172392" y="189493"/>
                    <a:pt x="182869" y="199968"/>
                    <a:pt x="195727" y="199968"/>
                  </a:cubicBezTo>
                  <a:cubicBezTo>
                    <a:pt x="208585" y="199968"/>
                    <a:pt x="219062" y="189493"/>
                    <a:pt x="219062" y="176638"/>
                  </a:cubicBezTo>
                  <a:lnTo>
                    <a:pt x="219062" y="33804"/>
                  </a:lnTo>
                  <a:cubicBezTo>
                    <a:pt x="219062" y="30909"/>
                    <a:pt x="221405" y="28567"/>
                    <a:pt x="224301" y="28567"/>
                  </a:cubicBezTo>
                  <a:cubicBezTo>
                    <a:pt x="227196" y="28567"/>
                    <a:pt x="229539" y="30909"/>
                    <a:pt x="229539" y="33804"/>
                  </a:cubicBezTo>
                  <a:lnTo>
                    <a:pt x="229539" y="176638"/>
                  </a:lnTo>
                  <a:cubicBezTo>
                    <a:pt x="229539" y="195283"/>
                    <a:pt x="214376" y="210442"/>
                    <a:pt x="195727" y="210442"/>
                  </a:cubicBezTo>
                  <a:close/>
                  <a:moveTo>
                    <a:pt x="14763" y="10475"/>
                  </a:moveTo>
                  <a:cubicBezTo>
                    <a:pt x="12401" y="10475"/>
                    <a:pt x="10477" y="12398"/>
                    <a:pt x="10477" y="14760"/>
                  </a:cubicBezTo>
                  <a:lnTo>
                    <a:pt x="10477" y="176638"/>
                  </a:lnTo>
                  <a:cubicBezTo>
                    <a:pt x="10477" y="189493"/>
                    <a:pt x="20954" y="199968"/>
                    <a:pt x="33812" y="199968"/>
                  </a:cubicBezTo>
                  <a:lnTo>
                    <a:pt x="171287" y="199968"/>
                  </a:lnTo>
                  <a:cubicBezTo>
                    <a:pt x="165497" y="193893"/>
                    <a:pt x="161916" y="185684"/>
                    <a:pt x="161916" y="176638"/>
                  </a:cubicBezTo>
                  <a:lnTo>
                    <a:pt x="161916" y="14760"/>
                  </a:lnTo>
                  <a:cubicBezTo>
                    <a:pt x="161916" y="12398"/>
                    <a:pt x="159992" y="10475"/>
                    <a:pt x="157630" y="10475"/>
                  </a:cubicBezTo>
                  <a:lnTo>
                    <a:pt x="14763" y="10475"/>
                  </a:lnTo>
                  <a:close/>
                  <a:moveTo>
                    <a:pt x="195727" y="186637"/>
                  </a:moveTo>
                  <a:cubicBezTo>
                    <a:pt x="192832" y="186637"/>
                    <a:pt x="190489" y="184294"/>
                    <a:pt x="190489" y="181399"/>
                  </a:cubicBezTo>
                  <a:lnTo>
                    <a:pt x="190489" y="33804"/>
                  </a:lnTo>
                  <a:cubicBezTo>
                    <a:pt x="190489" y="30909"/>
                    <a:pt x="192832" y="28567"/>
                    <a:pt x="195727" y="28567"/>
                  </a:cubicBezTo>
                  <a:cubicBezTo>
                    <a:pt x="198623" y="28567"/>
                    <a:pt x="200966" y="30909"/>
                    <a:pt x="200966" y="33804"/>
                  </a:cubicBezTo>
                  <a:lnTo>
                    <a:pt x="200966" y="181399"/>
                  </a:lnTo>
                  <a:cubicBezTo>
                    <a:pt x="200966" y="184294"/>
                    <a:pt x="198623" y="186637"/>
                    <a:pt x="195727" y="186637"/>
                  </a:cubicBezTo>
                  <a:close/>
                  <a:moveTo>
                    <a:pt x="138581" y="162831"/>
                  </a:moveTo>
                  <a:lnTo>
                    <a:pt x="33812" y="162831"/>
                  </a:lnTo>
                  <a:cubicBezTo>
                    <a:pt x="30916" y="162831"/>
                    <a:pt x="28573" y="160488"/>
                    <a:pt x="28573" y="157594"/>
                  </a:cubicBezTo>
                  <a:cubicBezTo>
                    <a:pt x="28573" y="154699"/>
                    <a:pt x="30916" y="152356"/>
                    <a:pt x="33812" y="152356"/>
                  </a:cubicBezTo>
                  <a:lnTo>
                    <a:pt x="138581" y="152356"/>
                  </a:lnTo>
                  <a:cubicBezTo>
                    <a:pt x="141476" y="152356"/>
                    <a:pt x="143819" y="154699"/>
                    <a:pt x="143819" y="157594"/>
                  </a:cubicBezTo>
                  <a:cubicBezTo>
                    <a:pt x="143819" y="160488"/>
                    <a:pt x="141476" y="162831"/>
                    <a:pt x="138581" y="162831"/>
                  </a:cubicBezTo>
                  <a:close/>
                  <a:moveTo>
                    <a:pt x="138581" y="134264"/>
                  </a:moveTo>
                  <a:lnTo>
                    <a:pt x="33812" y="134264"/>
                  </a:lnTo>
                  <a:cubicBezTo>
                    <a:pt x="30916" y="134264"/>
                    <a:pt x="28573" y="131922"/>
                    <a:pt x="28573" y="129027"/>
                  </a:cubicBezTo>
                  <a:cubicBezTo>
                    <a:pt x="28573" y="126132"/>
                    <a:pt x="30916" y="123790"/>
                    <a:pt x="33812" y="123790"/>
                  </a:cubicBezTo>
                  <a:lnTo>
                    <a:pt x="138581" y="123790"/>
                  </a:lnTo>
                  <a:cubicBezTo>
                    <a:pt x="141476" y="123790"/>
                    <a:pt x="143819" y="126132"/>
                    <a:pt x="143819" y="129027"/>
                  </a:cubicBezTo>
                  <a:cubicBezTo>
                    <a:pt x="143819" y="131922"/>
                    <a:pt x="141476" y="134264"/>
                    <a:pt x="138581" y="134264"/>
                  </a:cubicBezTo>
                  <a:close/>
                  <a:moveTo>
                    <a:pt x="138581" y="105697"/>
                  </a:moveTo>
                  <a:lnTo>
                    <a:pt x="110007" y="105697"/>
                  </a:lnTo>
                  <a:cubicBezTo>
                    <a:pt x="107112" y="105697"/>
                    <a:pt x="104769" y="103355"/>
                    <a:pt x="104769" y="100460"/>
                  </a:cubicBezTo>
                  <a:cubicBezTo>
                    <a:pt x="104769" y="97565"/>
                    <a:pt x="107112" y="95223"/>
                    <a:pt x="110007" y="95223"/>
                  </a:cubicBezTo>
                  <a:lnTo>
                    <a:pt x="138581" y="95223"/>
                  </a:lnTo>
                  <a:cubicBezTo>
                    <a:pt x="141476" y="95223"/>
                    <a:pt x="143819" y="97565"/>
                    <a:pt x="143819" y="100460"/>
                  </a:cubicBezTo>
                  <a:cubicBezTo>
                    <a:pt x="143819" y="103355"/>
                    <a:pt x="141476" y="105697"/>
                    <a:pt x="138581" y="105697"/>
                  </a:cubicBezTo>
                  <a:close/>
                  <a:moveTo>
                    <a:pt x="86196" y="105697"/>
                  </a:moveTo>
                  <a:lnTo>
                    <a:pt x="38574" y="105697"/>
                  </a:lnTo>
                  <a:cubicBezTo>
                    <a:pt x="33069" y="105697"/>
                    <a:pt x="28573" y="101203"/>
                    <a:pt x="28573" y="95699"/>
                  </a:cubicBezTo>
                  <a:lnTo>
                    <a:pt x="28573" y="48087"/>
                  </a:lnTo>
                  <a:cubicBezTo>
                    <a:pt x="28573" y="42584"/>
                    <a:pt x="33069" y="38089"/>
                    <a:pt x="38574" y="38089"/>
                  </a:cubicBezTo>
                  <a:lnTo>
                    <a:pt x="86196" y="38089"/>
                  </a:lnTo>
                  <a:cubicBezTo>
                    <a:pt x="91701" y="38089"/>
                    <a:pt x="96197" y="42584"/>
                    <a:pt x="96197" y="48087"/>
                  </a:cubicBezTo>
                  <a:lnTo>
                    <a:pt x="96197" y="95699"/>
                  </a:lnTo>
                  <a:cubicBezTo>
                    <a:pt x="96197" y="101203"/>
                    <a:pt x="91701" y="105697"/>
                    <a:pt x="86196" y="105697"/>
                  </a:cubicBezTo>
                  <a:close/>
                  <a:moveTo>
                    <a:pt x="39050" y="95223"/>
                  </a:moveTo>
                  <a:lnTo>
                    <a:pt x="85720" y="95223"/>
                  </a:lnTo>
                  <a:lnTo>
                    <a:pt x="85720" y="48564"/>
                  </a:lnTo>
                  <a:lnTo>
                    <a:pt x="39050" y="48564"/>
                  </a:lnTo>
                  <a:lnTo>
                    <a:pt x="39050" y="95223"/>
                  </a:lnTo>
                  <a:close/>
                  <a:moveTo>
                    <a:pt x="138581" y="77130"/>
                  </a:moveTo>
                  <a:lnTo>
                    <a:pt x="110007" y="77130"/>
                  </a:lnTo>
                  <a:cubicBezTo>
                    <a:pt x="107112" y="77130"/>
                    <a:pt x="104769" y="74788"/>
                    <a:pt x="104769" y="71893"/>
                  </a:cubicBezTo>
                  <a:cubicBezTo>
                    <a:pt x="104769" y="68998"/>
                    <a:pt x="107112" y="66656"/>
                    <a:pt x="110007" y="66656"/>
                  </a:cubicBezTo>
                  <a:lnTo>
                    <a:pt x="138581" y="66656"/>
                  </a:lnTo>
                  <a:cubicBezTo>
                    <a:pt x="141476" y="66656"/>
                    <a:pt x="143819" y="68998"/>
                    <a:pt x="143819" y="71893"/>
                  </a:cubicBezTo>
                  <a:cubicBezTo>
                    <a:pt x="143819" y="74788"/>
                    <a:pt x="141476" y="77130"/>
                    <a:pt x="138581" y="77130"/>
                  </a:cubicBezTo>
                  <a:close/>
                  <a:moveTo>
                    <a:pt x="138581" y="48564"/>
                  </a:moveTo>
                  <a:lnTo>
                    <a:pt x="110007" y="48564"/>
                  </a:lnTo>
                  <a:cubicBezTo>
                    <a:pt x="107112" y="48564"/>
                    <a:pt x="104769" y="46221"/>
                    <a:pt x="104769" y="43326"/>
                  </a:cubicBezTo>
                  <a:cubicBezTo>
                    <a:pt x="104769" y="40432"/>
                    <a:pt x="107112" y="38089"/>
                    <a:pt x="110007" y="38089"/>
                  </a:cubicBezTo>
                  <a:lnTo>
                    <a:pt x="138581" y="38089"/>
                  </a:lnTo>
                  <a:cubicBezTo>
                    <a:pt x="141476" y="38089"/>
                    <a:pt x="143819" y="40432"/>
                    <a:pt x="143819" y="43326"/>
                  </a:cubicBezTo>
                  <a:cubicBezTo>
                    <a:pt x="143819" y="46221"/>
                    <a:pt x="141476" y="48564"/>
                    <a:pt x="138581" y="48564"/>
                  </a:cubicBez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sp>
          <p:nvSpPr>
            <p:cNvPr id="74" name="Freihandform 2156">
              <a:extLst>
                <a:ext uri="{FF2B5EF4-FFF2-40B4-BE49-F238E27FC236}">
                  <a16:creationId xmlns:a16="http://schemas.microsoft.com/office/drawing/2014/main" id="{92BCBF48-EC76-407B-95D8-BB1D348B4D42}"/>
                </a:ext>
              </a:extLst>
            </p:cNvPr>
            <p:cNvSpPr/>
            <p:nvPr/>
          </p:nvSpPr>
          <p:spPr>
            <a:xfrm>
              <a:off x="7799134" y="5774819"/>
              <a:ext cx="229539" cy="210442"/>
            </a:xfrm>
            <a:custGeom>
              <a:avLst/>
              <a:gdLst>
                <a:gd name="connsiteX0" fmla="*/ 195727 w 229539"/>
                <a:gd name="connsiteY0" fmla="*/ 210442 h 210442"/>
                <a:gd name="connsiteX1" fmla="*/ 33812 w 229539"/>
                <a:gd name="connsiteY1" fmla="*/ 210442 h 210442"/>
                <a:gd name="connsiteX2" fmla="*/ 0 w 229539"/>
                <a:gd name="connsiteY2" fmla="*/ 176638 h 210442"/>
                <a:gd name="connsiteX3" fmla="*/ 0 w 229539"/>
                <a:gd name="connsiteY3" fmla="*/ 14760 h 210442"/>
                <a:gd name="connsiteX4" fmla="*/ 14763 w 229539"/>
                <a:gd name="connsiteY4" fmla="*/ 0 h 210442"/>
                <a:gd name="connsiteX5" fmla="*/ 157630 w 229539"/>
                <a:gd name="connsiteY5" fmla="*/ 0 h 210442"/>
                <a:gd name="connsiteX6" fmla="*/ 172392 w 229539"/>
                <a:gd name="connsiteY6" fmla="*/ 14760 h 210442"/>
                <a:gd name="connsiteX7" fmla="*/ 172392 w 229539"/>
                <a:gd name="connsiteY7" fmla="*/ 176638 h 210442"/>
                <a:gd name="connsiteX8" fmla="*/ 195727 w 229539"/>
                <a:gd name="connsiteY8" fmla="*/ 199968 h 210442"/>
                <a:gd name="connsiteX9" fmla="*/ 219062 w 229539"/>
                <a:gd name="connsiteY9" fmla="*/ 176638 h 210442"/>
                <a:gd name="connsiteX10" fmla="*/ 219062 w 229539"/>
                <a:gd name="connsiteY10" fmla="*/ 33804 h 210442"/>
                <a:gd name="connsiteX11" fmla="*/ 224301 w 229539"/>
                <a:gd name="connsiteY11" fmla="*/ 28567 h 210442"/>
                <a:gd name="connsiteX12" fmla="*/ 229539 w 229539"/>
                <a:gd name="connsiteY12" fmla="*/ 33804 h 210442"/>
                <a:gd name="connsiteX13" fmla="*/ 229539 w 229539"/>
                <a:gd name="connsiteY13" fmla="*/ 176638 h 210442"/>
                <a:gd name="connsiteX14" fmla="*/ 195727 w 229539"/>
                <a:gd name="connsiteY14" fmla="*/ 210442 h 210442"/>
                <a:gd name="connsiteX15" fmla="*/ 14763 w 229539"/>
                <a:gd name="connsiteY15" fmla="*/ 10475 h 210442"/>
                <a:gd name="connsiteX16" fmla="*/ 10477 w 229539"/>
                <a:gd name="connsiteY16" fmla="*/ 14760 h 210442"/>
                <a:gd name="connsiteX17" fmla="*/ 10477 w 229539"/>
                <a:gd name="connsiteY17" fmla="*/ 176638 h 210442"/>
                <a:gd name="connsiteX18" fmla="*/ 33812 w 229539"/>
                <a:gd name="connsiteY18" fmla="*/ 199968 h 210442"/>
                <a:gd name="connsiteX19" fmla="*/ 171287 w 229539"/>
                <a:gd name="connsiteY19" fmla="*/ 199968 h 210442"/>
                <a:gd name="connsiteX20" fmla="*/ 161916 w 229539"/>
                <a:gd name="connsiteY20" fmla="*/ 176638 h 210442"/>
                <a:gd name="connsiteX21" fmla="*/ 161916 w 229539"/>
                <a:gd name="connsiteY21" fmla="*/ 14760 h 210442"/>
                <a:gd name="connsiteX22" fmla="*/ 157630 w 229539"/>
                <a:gd name="connsiteY22" fmla="*/ 10475 h 210442"/>
                <a:gd name="connsiteX23" fmla="*/ 14763 w 229539"/>
                <a:gd name="connsiteY23" fmla="*/ 10475 h 210442"/>
                <a:gd name="connsiteX24" fmla="*/ 195727 w 229539"/>
                <a:gd name="connsiteY24" fmla="*/ 186637 h 210442"/>
                <a:gd name="connsiteX25" fmla="*/ 190489 w 229539"/>
                <a:gd name="connsiteY25" fmla="*/ 181399 h 210442"/>
                <a:gd name="connsiteX26" fmla="*/ 190489 w 229539"/>
                <a:gd name="connsiteY26" fmla="*/ 33804 h 210442"/>
                <a:gd name="connsiteX27" fmla="*/ 195727 w 229539"/>
                <a:gd name="connsiteY27" fmla="*/ 28567 h 210442"/>
                <a:gd name="connsiteX28" fmla="*/ 200966 w 229539"/>
                <a:gd name="connsiteY28" fmla="*/ 33804 h 210442"/>
                <a:gd name="connsiteX29" fmla="*/ 200966 w 229539"/>
                <a:gd name="connsiteY29" fmla="*/ 181399 h 210442"/>
                <a:gd name="connsiteX30" fmla="*/ 195727 w 229539"/>
                <a:gd name="connsiteY30" fmla="*/ 186637 h 210442"/>
                <a:gd name="connsiteX31" fmla="*/ 138581 w 229539"/>
                <a:gd name="connsiteY31" fmla="*/ 162831 h 210442"/>
                <a:gd name="connsiteX32" fmla="*/ 33812 w 229539"/>
                <a:gd name="connsiteY32" fmla="*/ 162831 h 210442"/>
                <a:gd name="connsiteX33" fmla="*/ 28573 w 229539"/>
                <a:gd name="connsiteY33" fmla="*/ 157594 h 210442"/>
                <a:gd name="connsiteX34" fmla="*/ 33812 w 229539"/>
                <a:gd name="connsiteY34" fmla="*/ 152356 h 210442"/>
                <a:gd name="connsiteX35" fmla="*/ 138581 w 229539"/>
                <a:gd name="connsiteY35" fmla="*/ 152356 h 210442"/>
                <a:gd name="connsiteX36" fmla="*/ 143819 w 229539"/>
                <a:gd name="connsiteY36" fmla="*/ 157594 h 210442"/>
                <a:gd name="connsiteX37" fmla="*/ 138581 w 229539"/>
                <a:gd name="connsiteY37" fmla="*/ 162831 h 210442"/>
                <a:gd name="connsiteX38" fmla="*/ 138581 w 229539"/>
                <a:gd name="connsiteY38" fmla="*/ 134264 h 210442"/>
                <a:gd name="connsiteX39" fmla="*/ 33812 w 229539"/>
                <a:gd name="connsiteY39" fmla="*/ 134264 h 210442"/>
                <a:gd name="connsiteX40" fmla="*/ 28573 w 229539"/>
                <a:gd name="connsiteY40" fmla="*/ 129027 h 210442"/>
                <a:gd name="connsiteX41" fmla="*/ 33812 w 229539"/>
                <a:gd name="connsiteY41" fmla="*/ 123790 h 210442"/>
                <a:gd name="connsiteX42" fmla="*/ 138581 w 229539"/>
                <a:gd name="connsiteY42" fmla="*/ 123790 h 210442"/>
                <a:gd name="connsiteX43" fmla="*/ 143819 w 229539"/>
                <a:gd name="connsiteY43" fmla="*/ 129027 h 210442"/>
                <a:gd name="connsiteX44" fmla="*/ 138581 w 229539"/>
                <a:gd name="connsiteY44" fmla="*/ 134264 h 210442"/>
                <a:gd name="connsiteX45" fmla="*/ 138581 w 229539"/>
                <a:gd name="connsiteY45" fmla="*/ 105697 h 210442"/>
                <a:gd name="connsiteX46" fmla="*/ 110007 w 229539"/>
                <a:gd name="connsiteY46" fmla="*/ 105697 h 210442"/>
                <a:gd name="connsiteX47" fmla="*/ 104769 w 229539"/>
                <a:gd name="connsiteY47" fmla="*/ 100460 h 210442"/>
                <a:gd name="connsiteX48" fmla="*/ 110007 w 229539"/>
                <a:gd name="connsiteY48" fmla="*/ 95223 h 210442"/>
                <a:gd name="connsiteX49" fmla="*/ 138581 w 229539"/>
                <a:gd name="connsiteY49" fmla="*/ 95223 h 210442"/>
                <a:gd name="connsiteX50" fmla="*/ 143819 w 229539"/>
                <a:gd name="connsiteY50" fmla="*/ 100460 h 210442"/>
                <a:gd name="connsiteX51" fmla="*/ 138581 w 229539"/>
                <a:gd name="connsiteY51" fmla="*/ 105697 h 210442"/>
                <a:gd name="connsiteX52" fmla="*/ 86196 w 229539"/>
                <a:gd name="connsiteY52" fmla="*/ 105697 h 210442"/>
                <a:gd name="connsiteX53" fmla="*/ 38574 w 229539"/>
                <a:gd name="connsiteY53" fmla="*/ 105697 h 210442"/>
                <a:gd name="connsiteX54" fmla="*/ 28573 w 229539"/>
                <a:gd name="connsiteY54" fmla="*/ 95699 h 210442"/>
                <a:gd name="connsiteX55" fmla="*/ 28573 w 229539"/>
                <a:gd name="connsiteY55" fmla="*/ 48087 h 210442"/>
                <a:gd name="connsiteX56" fmla="*/ 38574 w 229539"/>
                <a:gd name="connsiteY56" fmla="*/ 38089 h 210442"/>
                <a:gd name="connsiteX57" fmla="*/ 86196 w 229539"/>
                <a:gd name="connsiteY57" fmla="*/ 38089 h 210442"/>
                <a:gd name="connsiteX58" fmla="*/ 96197 w 229539"/>
                <a:gd name="connsiteY58" fmla="*/ 48087 h 210442"/>
                <a:gd name="connsiteX59" fmla="*/ 96197 w 229539"/>
                <a:gd name="connsiteY59" fmla="*/ 95699 h 210442"/>
                <a:gd name="connsiteX60" fmla="*/ 86196 w 229539"/>
                <a:gd name="connsiteY60" fmla="*/ 105697 h 210442"/>
                <a:gd name="connsiteX61" fmla="*/ 39050 w 229539"/>
                <a:gd name="connsiteY61" fmla="*/ 95223 h 210442"/>
                <a:gd name="connsiteX62" fmla="*/ 85720 w 229539"/>
                <a:gd name="connsiteY62" fmla="*/ 95223 h 210442"/>
                <a:gd name="connsiteX63" fmla="*/ 85720 w 229539"/>
                <a:gd name="connsiteY63" fmla="*/ 48564 h 210442"/>
                <a:gd name="connsiteX64" fmla="*/ 39050 w 229539"/>
                <a:gd name="connsiteY64" fmla="*/ 48564 h 210442"/>
                <a:gd name="connsiteX65" fmla="*/ 39050 w 229539"/>
                <a:gd name="connsiteY65" fmla="*/ 95223 h 210442"/>
                <a:gd name="connsiteX66" fmla="*/ 138581 w 229539"/>
                <a:gd name="connsiteY66" fmla="*/ 77130 h 210442"/>
                <a:gd name="connsiteX67" fmla="*/ 110007 w 229539"/>
                <a:gd name="connsiteY67" fmla="*/ 77130 h 210442"/>
                <a:gd name="connsiteX68" fmla="*/ 104769 w 229539"/>
                <a:gd name="connsiteY68" fmla="*/ 71893 h 210442"/>
                <a:gd name="connsiteX69" fmla="*/ 110007 w 229539"/>
                <a:gd name="connsiteY69" fmla="*/ 66656 h 210442"/>
                <a:gd name="connsiteX70" fmla="*/ 138581 w 229539"/>
                <a:gd name="connsiteY70" fmla="*/ 66656 h 210442"/>
                <a:gd name="connsiteX71" fmla="*/ 143819 w 229539"/>
                <a:gd name="connsiteY71" fmla="*/ 71893 h 210442"/>
                <a:gd name="connsiteX72" fmla="*/ 138581 w 229539"/>
                <a:gd name="connsiteY72" fmla="*/ 77130 h 210442"/>
                <a:gd name="connsiteX73" fmla="*/ 138581 w 229539"/>
                <a:gd name="connsiteY73" fmla="*/ 48564 h 210442"/>
                <a:gd name="connsiteX74" fmla="*/ 110007 w 229539"/>
                <a:gd name="connsiteY74" fmla="*/ 48564 h 210442"/>
                <a:gd name="connsiteX75" fmla="*/ 104769 w 229539"/>
                <a:gd name="connsiteY75" fmla="*/ 43326 h 210442"/>
                <a:gd name="connsiteX76" fmla="*/ 110007 w 229539"/>
                <a:gd name="connsiteY76" fmla="*/ 38089 h 210442"/>
                <a:gd name="connsiteX77" fmla="*/ 138581 w 229539"/>
                <a:gd name="connsiteY77" fmla="*/ 38089 h 210442"/>
                <a:gd name="connsiteX78" fmla="*/ 143819 w 229539"/>
                <a:gd name="connsiteY78" fmla="*/ 43326 h 210442"/>
                <a:gd name="connsiteX79" fmla="*/ 138581 w 229539"/>
                <a:gd name="connsiteY79" fmla="*/ 48564 h 2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29539" h="210442">
                  <a:moveTo>
                    <a:pt x="195727" y="210442"/>
                  </a:moveTo>
                  <a:lnTo>
                    <a:pt x="33812" y="210442"/>
                  </a:lnTo>
                  <a:cubicBezTo>
                    <a:pt x="15163" y="210442"/>
                    <a:pt x="0" y="195283"/>
                    <a:pt x="0" y="176638"/>
                  </a:cubicBezTo>
                  <a:lnTo>
                    <a:pt x="0" y="14760"/>
                  </a:lnTo>
                  <a:cubicBezTo>
                    <a:pt x="0" y="6627"/>
                    <a:pt x="6629" y="0"/>
                    <a:pt x="14763" y="0"/>
                  </a:cubicBezTo>
                  <a:lnTo>
                    <a:pt x="157630" y="0"/>
                  </a:lnTo>
                  <a:cubicBezTo>
                    <a:pt x="165763" y="0"/>
                    <a:pt x="172392" y="6627"/>
                    <a:pt x="172392" y="14760"/>
                  </a:cubicBezTo>
                  <a:lnTo>
                    <a:pt x="172392" y="176638"/>
                  </a:lnTo>
                  <a:cubicBezTo>
                    <a:pt x="172392" y="189493"/>
                    <a:pt x="182869" y="199968"/>
                    <a:pt x="195727" y="199968"/>
                  </a:cubicBezTo>
                  <a:cubicBezTo>
                    <a:pt x="208585" y="199968"/>
                    <a:pt x="219062" y="189493"/>
                    <a:pt x="219062" y="176638"/>
                  </a:cubicBezTo>
                  <a:lnTo>
                    <a:pt x="219062" y="33804"/>
                  </a:lnTo>
                  <a:cubicBezTo>
                    <a:pt x="219062" y="30909"/>
                    <a:pt x="221405" y="28567"/>
                    <a:pt x="224301" y="28567"/>
                  </a:cubicBezTo>
                  <a:cubicBezTo>
                    <a:pt x="227196" y="28567"/>
                    <a:pt x="229539" y="30909"/>
                    <a:pt x="229539" y="33804"/>
                  </a:cubicBezTo>
                  <a:lnTo>
                    <a:pt x="229539" y="176638"/>
                  </a:lnTo>
                  <a:cubicBezTo>
                    <a:pt x="229539" y="195283"/>
                    <a:pt x="214376" y="210442"/>
                    <a:pt x="195727" y="210442"/>
                  </a:cubicBezTo>
                  <a:close/>
                  <a:moveTo>
                    <a:pt x="14763" y="10475"/>
                  </a:moveTo>
                  <a:cubicBezTo>
                    <a:pt x="12401" y="10475"/>
                    <a:pt x="10477" y="12398"/>
                    <a:pt x="10477" y="14760"/>
                  </a:cubicBezTo>
                  <a:lnTo>
                    <a:pt x="10477" y="176638"/>
                  </a:lnTo>
                  <a:cubicBezTo>
                    <a:pt x="10477" y="189493"/>
                    <a:pt x="20954" y="199968"/>
                    <a:pt x="33812" y="199968"/>
                  </a:cubicBezTo>
                  <a:lnTo>
                    <a:pt x="171287" y="199968"/>
                  </a:lnTo>
                  <a:cubicBezTo>
                    <a:pt x="165497" y="193893"/>
                    <a:pt x="161916" y="185684"/>
                    <a:pt x="161916" y="176638"/>
                  </a:cubicBezTo>
                  <a:lnTo>
                    <a:pt x="161916" y="14760"/>
                  </a:lnTo>
                  <a:cubicBezTo>
                    <a:pt x="161916" y="12398"/>
                    <a:pt x="159992" y="10475"/>
                    <a:pt x="157630" y="10475"/>
                  </a:cubicBezTo>
                  <a:lnTo>
                    <a:pt x="14763" y="10475"/>
                  </a:lnTo>
                  <a:close/>
                  <a:moveTo>
                    <a:pt x="195727" y="186637"/>
                  </a:moveTo>
                  <a:cubicBezTo>
                    <a:pt x="192832" y="186637"/>
                    <a:pt x="190489" y="184294"/>
                    <a:pt x="190489" y="181399"/>
                  </a:cubicBezTo>
                  <a:lnTo>
                    <a:pt x="190489" y="33804"/>
                  </a:lnTo>
                  <a:cubicBezTo>
                    <a:pt x="190489" y="30909"/>
                    <a:pt x="192832" y="28567"/>
                    <a:pt x="195727" y="28567"/>
                  </a:cubicBezTo>
                  <a:cubicBezTo>
                    <a:pt x="198623" y="28567"/>
                    <a:pt x="200966" y="30909"/>
                    <a:pt x="200966" y="33804"/>
                  </a:cubicBezTo>
                  <a:lnTo>
                    <a:pt x="200966" y="181399"/>
                  </a:lnTo>
                  <a:cubicBezTo>
                    <a:pt x="200966" y="184294"/>
                    <a:pt x="198623" y="186637"/>
                    <a:pt x="195727" y="186637"/>
                  </a:cubicBezTo>
                  <a:close/>
                  <a:moveTo>
                    <a:pt x="138581" y="162831"/>
                  </a:moveTo>
                  <a:lnTo>
                    <a:pt x="33812" y="162831"/>
                  </a:lnTo>
                  <a:cubicBezTo>
                    <a:pt x="30916" y="162831"/>
                    <a:pt x="28573" y="160488"/>
                    <a:pt x="28573" y="157594"/>
                  </a:cubicBezTo>
                  <a:cubicBezTo>
                    <a:pt x="28573" y="154699"/>
                    <a:pt x="30916" y="152356"/>
                    <a:pt x="33812" y="152356"/>
                  </a:cubicBezTo>
                  <a:lnTo>
                    <a:pt x="138581" y="152356"/>
                  </a:lnTo>
                  <a:cubicBezTo>
                    <a:pt x="141476" y="152356"/>
                    <a:pt x="143819" y="154699"/>
                    <a:pt x="143819" y="157594"/>
                  </a:cubicBezTo>
                  <a:cubicBezTo>
                    <a:pt x="143819" y="160488"/>
                    <a:pt x="141476" y="162831"/>
                    <a:pt x="138581" y="162831"/>
                  </a:cubicBezTo>
                  <a:close/>
                  <a:moveTo>
                    <a:pt x="138581" y="134264"/>
                  </a:moveTo>
                  <a:lnTo>
                    <a:pt x="33812" y="134264"/>
                  </a:lnTo>
                  <a:cubicBezTo>
                    <a:pt x="30916" y="134264"/>
                    <a:pt x="28573" y="131922"/>
                    <a:pt x="28573" y="129027"/>
                  </a:cubicBezTo>
                  <a:cubicBezTo>
                    <a:pt x="28573" y="126132"/>
                    <a:pt x="30916" y="123790"/>
                    <a:pt x="33812" y="123790"/>
                  </a:cubicBezTo>
                  <a:lnTo>
                    <a:pt x="138581" y="123790"/>
                  </a:lnTo>
                  <a:cubicBezTo>
                    <a:pt x="141476" y="123790"/>
                    <a:pt x="143819" y="126132"/>
                    <a:pt x="143819" y="129027"/>
                  </a:cubicBezTo>
                  <a:cubicBezTo>
                    <a:pt x="143819" y="131922"/>
                    <a:pt x="141476" y="134264"/>
                    <a:pt x="138581" y="134264"/>
                  </a:cubicBezTo>
                  <a:close/>
                  <a:moveTo>
                    <a:pt x="138581" y="105697"/>
                  </a:moveTo>
                  <a:lnTo>
                    <a:pt x="110007" y="105697"/>
                  </a:lnTo>
                  <a:cubicBezTo>
                    <a:pt x="107112" y="105697"/>
                    <a:pt x="104769" y="103355"/>
                    <a:pt x="104769" y="100460"/>
                  </a:cubicBezTo>
                  <a:cubicBezTo>
                    <a:pt x="104769" y="97565"/>
                    <a:pt x="107112" y="95223"/>
                    <a:pt x="110007" y="95223"/>
                  </a:cubicBezTo>
                  <a:lnTo>
                    <a:pt x="138581" y="95223"/>
                  </a:lnTo>
                  <a:cubicBezTo>
                    <a:pt x="141476" y="95223"/>
                    <a:pt x="143819" y="97565"/>
                    <a:pt x="143819" y="100460"/>
                  </a:cubicBezTo>
                  <a:cubicBezTo>
                    <a:pt x="143819" y="103355"/>
                    <a:pt x="141476" y="105697"/>
                    <a:pt x="138581" y="105697"/>
                  </a:cubicBezTo>
                  <a:close/>
                  <a:moveTo>
                    <a:pt x="86196" y="105697"/>
                  </a:moveTo>
                  <a:lnTo>
                    <a:pt x="38574" y="105697"/>
                  </a:lnTo>
                  <a:cubicBezTo>
                    <a:pt x="33069" y="105697"/>
                    <a:pt x="28573" y="101203"/>
                    <a:pt x="28573" y="95699"/>
                  </a:cubicBezTo>
                  <a:lnTo>
                    <a:pt x="28573" y="48087"/>
                  </a:lnTo>
                  <a:cubicBezTo>
                    <a:pt x="28573" y="42584"/>
                    <a:pt x="33069" y="38089"/>
                    <a:pt x="38574" y="38089"/>
                  </a:cubicBezTo>
                  <a:lnTo>
                    <a:pt x="86196" y="38089"/>
                  </a:lnTo>
                  <a:cubicBezTo>
                    <a:pt x="91701" y="38089"/>
                    <a:pt x="96197" y="42584"/>
                    <a:pt x="96197" y="48087"/>
                  </a:cubicBezTo>
                  <a:lnTo>
                    <a:pt x="96197" y="95699"/>
                  </a:lnTo>
                  <a:cubicBezTo>
                    <a:pt x="96197" y="101203"/>
                    <a:pt x="91701" y="105697"/>
                    <a:pt x="86196" y="105697"/>
                  </a:cubicBezTo>
                  <a:close/>
                  <a:moveTo>
                    <a:pt x="39050" y="95223"/>
                  </a:moveTo>
                  <a:lnTo>
                    <a:pt x="85720" y="95223"/>
                  </a:lnTo>
                  <a:lnTo>
                    <a:pt x="85720" y="48564"/>
                  </a:lnTo>
                  <a:lnTo>
                    <a:pt x="39050" y="48564"/>
                  </a:lnTo>
                  <a:lnTo>
                    <a:pt x="39050" y="95223"/>
                  </a:lnTo>
                  <a:close/>
                  <a:moveTo>
                    <a:pt x="138581" y="77130"/>
                  </a:moveTo>
                  <a:lnTo>
                    <a:pt x="110007" y="77130"/>
                  </a:lnTo>
                  <a:cubicBezTo>
                    <a:pt x="107112" y="77130"/>
                    <a:pt x="104769" y="74788"/>
                    <a:pt x="104769" y="71893"/>
                  </a:cubicBezTo>
                  <a:cubicBezTo>
                    <a:pt x="104769" y="68998"/>
                    <a:pt x="107112" y="66656"/>
                    <a:pt x="110007" y="66656"/>
                  </a:cubicBezTo>
                  <a:lnTo>
                    <a:pt x="138581" y="66656"/>
                  </a:lnTo>
                  <a:cubicBezTo>
                    <a:pt x="141476" y="66656"/>
                    <a:pt x="143819" y="68998"/>
                    <a:pt x="143819" y="71893"/>
                  </a:cubicBezTo>
                  <a:cubicBezTo>
                    <a:pt x="143819" y="74788"/>
                    <a:pt x="141476" y="77130"/>
                    <a:pt x="138581" y="77130"/>
                  </a:cubicBezTo>
                  <a:close/>
                  <a:moveTo>
                    <a:pt x="138581" y="48564"/>
                  </a:moveTo>
                  <a:lnTo>
                    <a:pt x="110007" y="48564"/>
                  </a:lnTo>
                  <a:cubicBezTo>
                    <a:pt x="107112" y="48564"/>
                    <a:pt x="104769" y="46221"/>
                    <a:pt x="104769" y="43326"/>
                  </a:cubicBezTo>
                  <a:cubicBezTo>
                    <a:pt x="104769" y="40432"/>
                    <a:pt x="107112" y="38089"/>
                    <a:pt x="110007" y="38089"/>
                  </a:cubicBezTo>
                  <a:lnTo>
                    <a:pt x="138581" y="38089"/>
                  </a:lnTo>
                  <a:cubicBezTo>
                    <a:pt x="141476" y="38089"/>
                    <a:pt x="143819" y="40432"/>
                    <a:pt x="143819" y="43326"/>
                  </a:cubicBezTo>
                  <a:cubicBezTo>
                    <a:pt x="143819" y="46221"/>
                    <a:pt x="141476" y="48564"/>
                    <a:pt x="138581" y="48564"/>
                  </a:cubicBez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75" name="Grafik 5">
            <a:extLst>
              <a:ext uri="{FF2B5EF4-FFF2-40B4-BE49-F238E27FC236}">
                <a16:creationId xmlns:a16="http://schemas.microsoft.com/office/drawing/2014/main" id="{87B69503-2350-4A55-B8A5-29002043A791}"/>
              </a:ext>
            </a:extLst>
          </p:cNvPr>
          <p:cNvGrpSpPr>
            <a:grpSpLocks noChangeAspect="1"/>
          </p:cNvGrpSpPr>
          <p:nvPr/>
        </p:nvGrpSpPr>
        <p:grpSpPr>
          <a:xfrm>
            <a:off x="1067259" y="2777160"/>
            <a:ext cx="457173" cy="457069"/>
            <a:chOff x="7190046" y="4166031"/>
            <a:chExt cx="457173" cy="457069"/>
          </a:xfrm>
          <a:solidFill>
            <a:srgbClr val="000000"/>
          </a:solidFill>
        </p:grpSpPr>
        <p:sp>
          <p:nvSpPr>
            <p:cNvPr id="76" name="Freihandform 1886">
              <a:extLst>
                <a:ext uri="{FF2B5EF4-FFF2-40B4-BE49-F238E27FC236}">
                  <a16:creationId xmlns:a16="http://schemas.microsoft.com/office/drawing/2014/main" id="{1F766E98-D4A9-405D-BB84-1EA233E21A1F}"/>
                </a:ext>
              </a:extLst>
            </p:cNvPr>
            <p:cNvSpPr/>
            <p:nvPr/>
          </p:nvSpPr>
          <p:spPr>
            <a:xfrm>
              <a:off x="7190046" y="4166031"/>
              <a:ext cx="457173" cy="457069"/>
            </a:xfrm>
            <a:custGeom>
              <a:avLst/>
              <a:gdLst>
                <a:gd name="connsiteX0" fmla="*/ 228587 w 457173"/>
                <a:gd name="connsiteY0" fmla="*/ 10475 h 457069"/>
                <a:gd name="connsiteX1" fmla="*/ 382806 w 457173"/>
                <a:gd name="connsiteY1" fmla="*/ 74350 h 457069"/>
                <a:gd name="connsiteX2" fmla="*/ 446696 w 457173"/>
                <a:gd name="connsiteY2" fmla="*/ 228535 h 457069"/>
                <a:gd name="connsiteX3" fmla="*/ 382806 w 457173"/>
                <a:gd name="connsiteY3" fmla="*/ 382719 h 457069"/>
                <a:gd name="connsiteX4" fmla="*/ 228587 w 457173"/>
                <a:gd name="connsiteY4" fmla="*/ 446595 h 457069"/>
                <a:gd name="connsiteX5" fmla="*/ 74367 w 457173"/>
                <a:gd name="connsiteY5" fmla="*/ 382719 h 457069"/>
                <a:gd name="connsiteX6" fmla="*/ 10477 w 457173"/>
                <a:gd name="connsiteY6" fmla="*/ 228535 h 457069"/>
                <a:gd name="connsiteX7" fmla="*/ 74367 w 457173"/>
                <a:gd name="connsiteY7" fmla="*/ 74350 h 457069"/>
                <a:gd name="connsiteX8" fmla="*/ 228587 w 457173"/>
                <a:gd name="connsiteY8" fmla="*/ 10475 h 457069"/>
                <a:gd name="connsiteX9" fmla="*/ 228587 w 457173"/>
                <a:gd name="connsiteY9" fmla="*/ 0 h 457069"/>
                <a:gd name="connsiteX10" fmla="*/ 0 w 457173"/>
                <a:gd name="connsiteY10" fmla="*/ 228535 h 457069"/>
                <a:gd name="connsiteX11" fmla="*/ 228587 w 457173"/>
                <a:gd name="connsiteY11" fmla="*/ 457069 h 457069"/>
                <a:gd name="connsiteX12" fmla="*/ 457173 w 457173"/>
                <a:gd name="connsiteY12" fmla="*/ 228535 h 457069"/>
                <a:gd name="connsiteX13" fmla="*/ 228587 w 457173"/>
                <a:gd name="connsiteY13" fmla="*/ 0 h 457069"/>
                <a:gd name="connsiteX14" fmla="*/ 228587 w 457173"/>
                <a:gd name="connsiteY14" fmla="*/ 0 h 457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173" h="457069">
                  <a:moveTo>
                    <a:pt x="228587" y="10475"/>
                  </a:moveTo>
                  <a:cubicBezTo>
                    <a:pt x="286838" y="10475"/>
                    <a:pt x="341623" y="33157"/>
                    <a:pt x="382806" y="74350"/>
                  </a:cubicBezTo>
                  <a:cubicBezTo>
                    <a:pt x="424009" y="115543"/>
                    <a:pt x="446696" y="170296"/>
                    <a:pt x="446696" y="228535"/>
                  </a:cubicBezTo>
                  <a:cubicBezTo>
                    <a:pt x="446696" y="286773"/>
                    <a:pt x="424009" y="341545"/>
                    <a:pt x="382806" y="382719"/>
                  </a:cubicBezTo>
                  <a:cubicBezTo>
                    <a:pt x="341604" y="423913"/>
                    <a:pt x="286838" y="446595"/>
                    <a:pt x="228587" y="446595"/>
                  </a:cubicBezTo>
                  <a:cubicBezTo>
                    <a:pt x="170335" y="446595"/>
                    <a:pt x="115550" y="423913"/>
                    <a:pt x="74367" y="382719"/>
                  </a:cubicBezTo>
                  <a:cubicBezTo>
                    <a:pt x="33164" y="341526"/>
                    <a:pt x="10477" y="286773"/>
                    <a:pt x="10477" y="228535"/>
                  </a:cubicBezTo>
                  <a:cubicBezTo>
                    <a:pt x="10477" y="170296"/>
                    <a:pt x="33164" y="115524"/>
                    <a:pt x="74367" y="74350"/>
                  </a:cubicBezTo>
                  <a:cubicBezTo>
                    <a:pt x="115550" y="33157"/>
                    <a:pt x="170335" y="10475"/>
                    <a:pt x="228587" y="10475"/>
                  </a:cubicBezTo>
                  <a:moveTo>
                    <a:pt x="228587" y="0"/>
                  </a:moveTo>
                  <a:cubicBezTo>
                    <a:pt x="102350" y="0"/>
                    <a:pt x="0" y="102326"/>
                    <a:pt x="0" y="228535"/>
                  </a:cubicBezTo>
                  <a:cubicBezTo>
                    <a:pt x="0" y="354743"/>
                    <a:pt x="102350" y="457069"/>
                    <a:pt x="228587" y="457069"/>
                  </a:cubicBezTo>
                  <a:cubicBezTo>
                    <a:pt x="354824" y="457069"/>
                    <a:pt x="457173" y="354743"/>
                    <a:pt x="457173" y="228535"/>
                  </a:cubicBezTo>
                  <a:cubicBezTo>
                    <a:pt x="457173" y="102326"/>
                    <a:pt x="354824" y="0"/>
                    <a:pt x="228587" y="0"/>
                  </a:cubicBezTo>
                  <a:lnTo>
                    <a:pt x="228587" y="0"/>
                  </a:ln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Freihandform 1887">
              <a:extLst>
                <a:ext uri="{FF2B5EF4-FFF2-40B4-BE49-F238E27FC236}">
                  <a16:creationId xmlns:a16="http://schemas.microsoft.com/office/drawing/2014/main" id="{85BF4062-EEF6-43C2-BF02-D86515A7F520}"/>
                </a:ext>
              </a:extLst>
            </p:cNvPr>
            <p:cNvSpPr/>
            <p:nvPr/>
          </p:nvSpPr>
          <p:spPr>
            <a:xfrm>
              <a:off x="7308626" y="4284202"/>
              <a:ext cx="220014" cy="220726"/>
            </a:xfrm>
            <a:custGeom>
              <a:avLst/>
              <a:gdLst>
                <a:gd name="connsiteX0" fmla="*/ 195727 w 220014"/>
                <a:gd name="connsiteY0" fmla="*/ 220726 h 220726"/>
                <a:gd name="connsiteX1" fmla="*/ 138581 w 220014"/>
                <a:gd name="connsiteY1" fmla="*/ 220726 h 220726"/>
                <a:gd name="connsiteX2" fmla="*/ 133342 w 220014"/>
                <a:gd name="connsiteY2" fmla="*/ 215489 h 220726"/>
                <a:gd name="connsiteX3" fmla="*/ 138581 w 220014"/>
                <a:gd name="connsiteY3" fmla="*/ 210252 h 220726"/>
                <a:gd name="connsiteX4" fmla="*/ 161916 w 220014"/>
                <a:gd name="connsiteY4" fmla="*/ 210252 h 220726"/>
                <a:gd name="connsiteX5" fmla="*/ 161916 w 220014"/>
                <a:gd name="connsiteY5" fmla="*/ 193302 h 220726"/>
                <a:gd name="connsiteX6" fmla="*/ 129056 w 220014"/>
                <a:gd name="connsiteY6" fmla="*/ 193302 h 220726"/>
                <a:gd name="connsiteX7" fmla="*/ 114293 w 220014"/>
                <a:gd name="connsiteY7" fmla="*/ 178923 h 220726"/>
                <a:gd name="connsiteX8" fmla="*/ 114293 w 220014"/>
                <a:gd name="connsiteY8" fmla="*/ 133217 h 220726"/>
                <a:gd name="connsiteX9" fmla="*/ 129056 w 220014"/>
                <a:gd name="connsiteY9" fmla="*/ 118838 h 220726"/>
                <a:gd name="connsiteX10" fmla="*/ 205252 w 220014"/>
                <a:gd name="connsiteY10" fmla="*/ 118838 h 220726"/>
                <a:gd name="connsiteX11" fmla="*/ 220015 w 220014"/>
                <a:gd name="connsiteY11" fmla="*/ 133217 h 220726"/>
                <a:gd name="connsiteX12" fmla="*/ 220015 w 220014"/>
                <a:gd name="connsiteY12" fmla="*/ 178923 h 220726"/>
                <a:gd name="connsiteX13" fmla="*/ 205252 w 220014"/>
                <a:gd name="connsiteY13" fmla="*/ 193302 h 220726"/>
                <a:gd name="connsiteX14" fmla="*/ 172392 w 220014"/>
                <a:gd name="connsiteY14" fmla="*/ 193302 h 220726"/>
                <a:gd name="connsiteX15" fmla="*/ 172392 w 220014"/>
                <a:gd name="connsiteY15" fmla="*/ 210252 h 220726"/>
                <a:gd name="connsiteX16" fmla="*/ 195727 w 220014"/>
                <a:gd name="connsiteY16" fmla="*/ 210252 h 220726"/>
                <a:gd name="connsiteX17" fmla="*/ 200966 w 220014"/>
                <a:gd name="connsiteY17" fmla="*/ 215489 h 220726"/>
                <a:gd name="connsiteX18" fmla="*/ 195727 w 220014"/>
                <a:gd name="connsiteY18" fmla="*/ 220726 h 220726"/>
                <a:gd name="connsiteX19" fmla="*/ 167154 w 220014"/>
                <a:gd name="connsiteY19" fmla="*/ 182828 h 220726"/>
                <a:gd name="connsiteX20" fmla="*/ 205252 w 220014"/>
                <a:gd name="connsiteY20" fmla="*/ 182828 h 220726"/>
                <a:gd name="connsiteX21" fmla="*/ 209538 w 220014"/>
                <a:gd name="connsiteY21" fmla="*/ 178923 h 220726"/>
                <a:gd name="connsiteX22" fmla="*/ 209538 w 220014"/>
                <a:gd name="connsiteY22" fmla="*/ 133217 h 220726"/>
                <a:gd name="connsiteX23" fmla="*/ 205252 w 220014"/>
                <a:gd name="connsiteY23" fmla="*/ 129312 h 220726"/>
                <a:gd name="connsiteX24" fmla="*/ 129056 w 220014"/>
                <a:gd name="connsiteY24" fmla="*/ 129312 h 220726"/>
                <a:gd name="connsiteX25" fmla="*/ 124770 w 220014"/>
                <a:gd name="connsiteY25" fmla="*/ 133217 h 220726"/>
                <a:gd name="connsiteX26" fmla="*/ 124770 w 220014"/>
                <a:gd name="connsiteY26" fmla="*/ 178923 h 220726"/>
                <a:gd name="connsiteX27" fmla="*/ 129056 w 220014"/>
                <a:gd name="connsiteY27" fmla="*/ 182828 h 220726"/>
                <a:gd name="connsiteX28" fmla="*/ 167154 w 220014"/>
                <a:gd name="connsiteY28" fmla="*/ 182828 h 220726"/>
                <a:gd name="connsiteX29" fmla="*/ 81434 w 220014"/>
                <a:gd name="connsiteY29" fmla="*/ 220726 h 220726"/>
                <a:gd name="connsiteX30" fmla="*/ 24287 w 220014"/>
                <a:gd name="connsiteY30" fmla="*/ 220726 h 220726"/>
                <a:gd name="connsiteX31" fmla="*/ 19049 w 220014"/>
                <a:gd name="connsiteY31" fmla="*/ 215489 h 220726"/>
                <a:gd name="connsiteX32" fmla="*/ 24287 w 220014"/>
                <a:gd name="connsiteY32" fmla="*/ 210252 h 220726"/>
                <a:gd name="connsiteX33" fmla="*/ 47622 w 220014"/>
                <a:gd name="connsiteY33" fmla="*/ 210252 h 220726"/>
                <a:gd name="connsiteX34" fmla="*/ 47622 w 220014"/>
                <a:gd name="connsiteY34" fmla="*/ 193302 h 220726"/>
                <a:gd name="connsiteX35" fmla="*/ 14763 w 220014"/>
                <a:gd name="connsiteY35" fmla="*/ 193302 h 220726"/>
                <a:gd name="connsiteX36" fmla="*/ 0 w 220014"/>
                <a:gd name="connsiteY36" fmla="*/ 178923 h 220726"/>
                <a:gd name="connsiteX37" fmla="*/ 0 w 220014"/>
                <a:gd name="connsiteY37" fmla="*/ 133217 h 220726"/>
                <a:gd name="connsiteX38" fmla="*/ 14763 w 220014"/>
                <a:gd name="connsiteY38" fmla="*/ 118838 h 220726"/>
                <a:gd name="connsiteX39" fmla="*/ 90958 w 220014"/>
                <a:gd name="connsiteY39" fmla="*/ 118838 h 220726"/>
                <a:gd name="connsiteX40" fmla="*/ 105721 w 220014"/>
                <a:gd name="connsiteY40" fmla="*/ 133217 h 220726"/>
                <a:gd name="connsiteX41" fmla="*/ 105721 w 220014"/>
                <a:gd name="connsiteY41" fmla="*/ 178923 h 220726"/>
                <a:gd name="connsiteX42" fmla="*/ 90958 w 220014"/>
                <a:gd name="connsiteY42" fmla="*/ 193302 h 220726"/>
                <a:gd name="connsiteX43" fmla="*/ 58099 w 220014"/>
                <a:gd name="connsiteY43" fmla="*/ 193302 h 220726"/>
                <a:gd name="connsiteX44" fmla="*/ 58099 w 220014"/>
                <a:gd name="connsiteY44" fmla="*/ 210252 h 220726"/>
                <a:gd name="connsiteX45" fmla="*/ 81434 w 220014"/>
                <a:gd name="connsiteY45" fmla="*/ 210252 h 220726"/>
                <a:gd name="connsiteX46" fmla="*/ 86672 w 220014"/>
                <a:gd name="connsiteY46" fmla="*/ 215489 h 220726"/>
                <a:gd name="connsiteX47" fmla="*/ 81434 w 220014"/>
                <a:gd name="connsiteY47" fmla="*/ 220726 h 220726"/>
                <a:gd name="connsiteX48" fmla="*/ 52861 w 220014"/>
                <a:gd name="connsiteY48" fmla="*/ 182828 h 220726"/>
                <a:gd name="connsiteX49" fmla="*/ 90958 w 220014"/>
                <a:gd name="connsiteY49" fmla="*/ 182828 h 220726"/>
                <a:gd name="connsiteX50" fmla="*/ 95244 w 220014"/>
                <a:gd name="connsiteY50" fmla="*/ 178923 h 220726"/>
                <a:gd name="connsiteX51" fmla="*/ 95244 w 220014"/>
                <a:gd name="connsiteY51" fmla="*/ 133217 h 220726"/>
                <a:gd name="connsiteX52" fmla="*/ 90958 w 220014"/>
                <a:gd name="connsiteY52" fmla="*/ 129312 h 220726"/>
                <a:gd name="connsiteX53" fmla="*/ 14763 w 220014"/>
                <a:gd name="connsiteY53" fmla="*/ 129312 h 220726"/>
                <a:gd name="connsiteX54" fmla="*/ 10477 w 220014"/>
                <a:gd name="connsiteY54" fmla="*/ 133217 h 220726"/>
                <a:gd name="connsiteX55" fmla="*/ 10477 w 220014"/>
                <a:gd name="connsiteY55" fmla="*/ 178923 h 220726"/>
                <a:gd name="connsiteX56" fmla="*/ 14763 w 220014"/>
                <a:gd name="connsiteY56" fmla="*/ 182828 h 220726"/>
                <a:gd name="connsiteX57" fmla="*/ 52861 w 220014"/>
                <a:gd name="connsiteY57" fmla="*/ 182828 h 220726"/>
                <a:gd name="connsiteX58" fmla="*/ 138581 w 220014"/>
                <a:gd name="connsiteY58" fmla="*/ 111030 h 220726"/>
                <a:gd name="connsiteX59" fmla="*/ 81434 w 220014"/>
                <a:gd name="connsiteY59" fmla="*/ 111030 h 220726"/>
                <a:gd name="connsiteX60" fmla="*/ 76196 w 220014"/>
                <a:gd name="connsiteY60" fmla="*/ 105792 h 220726"/>
                <a:gd name="connsiteX61" fmla="*/ 81434 w 220014"/>
                <a:gd name="connsiteY61" fmla="*/ 100555 h 220726"/>
                <a:gd name="connsiteX62" fmla="*/ 104769 w 220014"/>
                <a:gd name="connsiteY62" fmla="*/ 100555 h 220726"/>
                <a:gd name="connsiteX63" fmla="*/ 104769 w 220014"/>
                <a:gd name="connsiteY63" fmla="*/ 83605 h 220726"/>
                <a:gd name="connsiteX64" fmla="*/ 62385 w 220014"/>
                <a:gd name="connsiteY64" fmla="*/ 83605 h 220726"/>
                <a:gd name="connsiteX65" fmla="*/ 47622 w 220014"/>
                <a:gd name="connsiteY65" fmla="*/ 69227 h 220726"/>
                <a:gd name="connsiteX66" fmla="*/ 47622 w 220014"/>
                <a:gd name="connsiteY66" fmla="*/ 14378 h 220726"/>
                <a:gd name="connsiteX67" fmla="*/ 62385 w 220014"/>
                <a:gd name="connsiteY67" fmla="*/ 0 h 220726"/>
                <a:gd name="connsiteX68" fmla="*/ 157630 w 220014"/>
                <a:gd name="connsiteY68" fmla="*/ 0 h 220726"/>
                <a:gd name="connsiteX69" fmla="*/ 172392 w 220014"/>
                <a:gd name="connsiteY69" fmla="*/ 14378 h 220726"/>
                <a:gd name="connsiteX70" fmla="*/ 172392 w 220014"/>
                <a:gd name="connsiteY70" fmla="*/ 69227 h 220726"/>
                <a:gd name="connsiteX71" fmla="*/ 157630 w 220014"/>
                <a:gd name="connsiteY71" fmla="*/ 83605 h 220726"/>
                <a:gd name="connsiteX72" fmla="*/ 115246 w 220014"/>
                <a:gd name="connsiteY72" fmla="*/ 83605 h 220726"/>
                <a:gd name="connsiteX73" fmla="*/ 115246 w 220014"/>
                <a:gd name="connsiteY73" fmla="*/ 100555 h 220726"/>
                <a:gd name="connsiteX74" fmla="*/ 138581 w 220014"/>
                <a:gd name="connsiteY74" fmla="*/ 100555 h 220726"/>
                <a:gd name="connsiteX75" fmla="*/ 143819 w 220014"/>
                <a:gd name="connsiteY75" fmla="*/ 105792 h 220726"/>
                <a:gd name="connsiteX76" fmla="*/ 138581 w 220014"/>
                <a:gd name="connsiteY76" fmla="*/ 111030 h 220726"/>
                <a:gd name="connsiteX77" fmla="*/ 110007 w 220014"/>
                <a:gd name="connsiteY77" fmla="*/ 73131 h 220726"/>
                <a:gd name="connsiteX78" fmla="*/ 157630 w 220014"/>
                <a:gd name="connsiteY78" fmla="*/ 73131 h 220726"/>
                <a:gd name="connsiteX79" fmla="*/ 161916 w 220014"/>
                <a:gd name="connsiteY79" fmla="*/ 69227 h 220726"/>
                <a:gd name="connsiteX80" fmla="*/ 161916 w 220014"/>
                <a:gd name="connsiteY80" fmla="*/ 14378 h 220726"/>
                <a:gd name="connsiteX81" fmla="*/ 157630 w 220014"/>
                <a:gd name="connsiteY81" fmla="*/ 10475 h 220726"/>
                <a:gd name="connsiteX82" fmla="*/ 62385 w 220014"/>
                <a:gd name="connsiteY82" fmla="*/ 10475 h 220726"/>
                <a:gd name="connsiteX83" fmla="*/ 58099 w 220014"/>
                <a:gd name="connsiteY83" fmla="*/ 14378 h 220726"/>
                <a:gd name="connsiteX84" fmla="*/ 58099 w 220014"/>
                <a:gd name="connsiteY84" fmla="*/ 69227 h 220726"/>
                <a:gd name="connsiteX85" fmla="*/ 62385 w 220014"/>
                <a:gd name="connsiteY85" fmla="*/ 73131 h 220726"/>
                <a:gd name="connsiteX86" fmla="*/ 110007 w 220014"/>
                <a:gd name="connsiteY86" fmla="*/ 73131 h 2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20014" h="220726">
                  <a:moveTo>
                    <a:pt x="195727" y="220726"/>
                  </a:moveTo>
                  <a:lnTo>
                    <a:pt x="138581" y="220726"/>
                  </a:lnTo>
                  <a:cubicBezTo>
                    <a:pt x="135685" y="220726"/>
                    <a:pt x="133342" y="218384"/>
                    <a:pt x="133342" y="215489"/>
                  </a:cubicBezTo>
                  <a:cubicBezTo>
                    <a:pt x="133342" y="212594"/>
                    <a:pt x="135685" y="210252"/>
                    <a:pt x="138581" y="210252"/>
                  </a:cubicBezTo>
                  <a:lnTo>
                    <a:pt x="161916" y="210252"/>
                  </a:lnTo>
                  <a:lnTo>
                    <a:pt x="161916" y="193302"/>
                  </a:lnTo>
                  <a:lnTo>
                    <a:pt x="129056" y="193302"/>
                  </a:lnTo>
                  <a:cubicBezTo>
                    <a:pt x="120922" y="193302"/>
                    <a:pt x="114293" y="186846"/>
                    <a:pt x="114293" y="178923"/>
                  </a:cubicBezTo>
                  <a:lnTo>
                    <a:pt x="114293" y="133217"/>
                  </a:lnTo>
                  <a:cubicBezTo>
                    <a:pt x="114293" y="125294"/>
                    <a:pt x="120922" y="118838"/>
                    <a:pt x="129056" y="118838"/>
                  </a:cubicBezTo>
                  <a:lnTo>
                    <a:pt x="205252" y="118838"/>
                  </a:lnTo>
                  <a:cubicBezTo>
                    <a:pt x="213386" y="118838"/>
                    <a:pt x="220015" y="125294"/>
                    <a:pt x="220015" y="133217"/>
                  </a:cubicBezTo>
                  <a:lnTo>
                    <a:pt x="220015" y="178923"/>
                  </a:lnTo>
                  <a:cubicBezTo>
                    <a:pt x="220015" y="186846"/>
                    <a:pt x="213386" y="193302"/>
                    <a:pt x="205252" y="193302"/>
                  </a:cubicBezTo>
                  <a:lnTo>
                    <a:pt x="172392" y="193302"/>
                  </a:lnTo>
                  <a:lnTo>
                    <a:pt x="172392" y="210252"/>
                  </a:lnTo>
                  <a:lnTo>
                    <a:pt x="195727" y="210252"/>
                  </a:lnTo>
                  <a:cubicBezTo>
                    <a:pt x="198623" y="210252"/>
                    <a:pt x="200966" y="212594"/>
                    <a:pt x="200966" y="215489"/>
                  </a:cubicBezTo>
                  <a:cubicBezTo>
                    <a:pt x="200966" y="218384"/>
                    <a:pt x="198623" y="220726"/>
                    <a:pt x="195727" y="220726"/>
                  </a:cubicBezTo>
                  <a:close/>
                  <a:moveTo>
                    <a:pt x="167154" y="182828"/>
                  </a:moveTo>
                  <a:lnTo>
                    <a:pt x="205252" y="182828"/>
                  </a:lnTo>
                  <a:cubicBezTo>
                    <a:pt x="207614" y="182828"/>
                    <a:pt x="209538" y="181075"/>
                    <a:pt x="209538" y="178923"/>
                  </a:cubicBezTo>
                  <a:lnTo>
                    <a:pt x="209538" y="133217"/>
                  </a:lnTo>
                  <a:cubicBezTo>
                    <a:pt x="209538" y="131064"/>
                    <a:pt x="207614" y="129312"/>
                    <a:pt x="205252" y="129312"/>
                  </a:cubicBezTo>
                  <a:lnTo>
                    <a:pt x="129056" y="129312"/>
                  </a:lnTo>
                  <a:cubicBezTo>
                    <a:pt x="126694" y="129312"/>
                    <a:pt x="124770" y="131064"/>
                    <a:pt x="124770" y="133217"/>
                  </a:cubicBezTo>
                  <a:lnTo>
                    <a:pt x="124770" y="178923"/>
                  </a:lnTo>
                  <a:cubicBezTo>
                    <a:pt x="124770" y="181075"/>
                    <a:pt x="126694" y="182828"/>
                    <a:pt x="129056" y="182828"/>
                  </a:cubicBezTo>
                  <a:lnTo>
                    <a:pt x="167154" y="182828"/>
                  </a:lnTo>
                  <a:close/>
                  <a:moveTo>
                    <a:pt x="81434" y="220726"/>
                  </a:moveTo>
                  <a:lnTo>
                    <a:pt x="24287" y="220726"/>
                  </a:lnTo>
                  <a:cubicBezTo>
                    <a:pt x="21392" y="220726"/>
                    <a:pt x="19049" y="218384"/>
                    <a:pt x="19049" y="215489"/>
                  </a:cubicBezTo>
                  <a:cubicBezTo>
                    <a:pt x="19049" y="212594"/>
                    <a:pt x="21392" y="210252"/>
                    <a:pt x="24287" y="210252"/>
                  </a:cubicBezTo>
                  <a:lnTo>
                    <a:pt x="47622" y="210252"/>
                  </a:lnTo>
                  <a:lnTo>
                    <a:pt x="47622" y="193302"/>
                  </a:lnTo>
                  <a:lnTo>
                    <a:pt x="14763" y="193302"/>
                  </a:lnTo>
                  <a:cubicBezTo>
                    <a:pt x="6629" y="193302"/>
                    <a:pt x="0" y="186846"/>
                    <a:pt x="0" y="178923"/>
                  </a:cubicBezTo>
                  <a:lnTo>
                    <a:pt x="0" y="133217"/>
                  </a:lnTo>
                  <a:cubicBezTo>
                    <a:pt x="0" y="125294"/>
                    <a:pt x="6629" y="118838"/>
                    <a:pt x="14763" y="118838"/>
                  </a:cubicBezTo>
                  <a:lnTo>
                    <a:pt x="90958" y="118838"/>
                  </a:lnTo>
                  <a:cubicBezTo>
                    <a:pt x="99092" y="118838"/>
                    <a:pt x="105721" y="125294"/>
                    <a:pt x="105721" y="133217"/>
                  </a:cubicBezTo>
                  <a:lnTo>
                    <a:pt x="105721" y="178923"/>
                  </a:lnTo>
                  <a:cubicBezTo>
                    <a:pt x="105721" y="186846"/>
                    <a:pt x="99092" y="193302"/>
                    <a:pt x="90958" y="193302"/>
                  </a:cubicBezTo>
                  <a:lnTo>
                    <a:pt x="58099" y="193302"/>
                  </a:lnTo>
                  <a:lnTo>
                    <a:pt x="58099" y="210252"/>
                  </a:lnTo>
                  <a:lnTo>
                    <a:pt x="81434" y="210252"/>
                  </a:lnTo>
                  <a:cubicBezTo>
                    <a:pt x="84329" y="210252"/>
                    <a:pt x="86672" y="212594"/>
                    <a:pt x="86672" y="215489"/>
                  </a:cubicBezTo>
                  <a:cubicBezTo>
                    <a:pt x="86672" y="218384"/>
                    <a:pt x="84329" y="220726"/>
                    <a:pt x="81434" y="220726"/>
                  </a:cubicBezTo>
                  <a:close/>
                  <a:moveTo>
                    <a:pt x="52861" y="182828"/>
                  </a:moveTo>
                  <a:lnTo>
                    <a:pt x="90958" y="182828"/>
                  </a:lnTo>
                  <a:cubicBezTo>
                    <a:pt x="93320" y="182828"/>
                    <a:pt x="95244" y="181075"/>
                    <a:pt x="95244" y="178923"/>
                  </a:cubicBezTo>
                  <a:lnTo>
                    <a:pt x="95244" y="133217"/>
                  </a:lnTo>
                  <a:cubicBezTo>
                    <a:pt x="95244" y="131064"/>
                    <a:pt x="93320" y="129312"/>
                    <a:pt x="90958" y="129312"/>
                  </a:cubicBezTo>
                  <a:lnTo>
                    <a:pt x="14763" y="129312"/>
                  </a:lnTo>
                  <a:cubicBezTo>
                    <a:pt x="12401" y="129312"/>
                    <a:pt x="10477" y="131064"/>
                    <a:pt x="10477" y="133217"/>
                  </a:cubicBezTo>
                  <a:lnTo>
                    <a:pt x="10477" y="178923"/>
                  </a:lnTo>
                  <a:cubicBezTo>
                    <a:pt x="10477" y="181075"/>
                    <a:pt x="12401" y="182828"/>
                    <a:pt x="14763" y="182828"/>
                  </a:cubicBezTo>
                  <a:lnTo>
                    <a:pt x="52861" y="182828"/>
                  </a:lnTo>
                  <a:close/>
                  <a:moveTo>
                    <a:pt x="138581" y="111030"/>
                  </a:moveTo>
                  <a:lnTo>
                    <a:pt x="81434" y="111030"/>
                  </a:lnTo>
                  <a:cubicBezTo>
                    <a:pt x="78539" y="111030"/>
                    <a:pt x="76196" y="108687"/>
                    <a:pt x="76196" y="105792"/>
                  </a:cubicBezTo>
                  <a:cubicBezTo>
                    <a:pt x="76196" y="102898"/>
                    <a:pt x="78539" y="100555"/>
                    <a:pt x="81434" y="100555"/>
                  </a:cubicBezTo>
                  <a:lnTo>
                    <a:pt x="104769" y="100555"/>
                  </a:lnTo>
                  <a:lnTo>
                    <a:pt x="104769" y="83605"/>
                  </a:lnTo>
                  <a:lnTo>
                    <a:pt x="62385" y="83605"/>
                  </a:lnTo>
                  <a:cubicBezTo>
                    <a:pt x="54251" y="83605"/>
                    <a:pt x="47622" y="77149"/>
                    <a:pt x="47622" y="69227"/>
                  </a:cubicBezTo>
                  <a:lnTo>
                    <a:pt x="47622" y="14378"/>
                  </a:lnTo>
                  <a:cubicBezTo>
                    <a:pt x="47622" y="6456"/>
                    <a:pt x="54251" y="0"/>
                    <a:pt x="62385" y="0"/>
                  </a:cubicBezTo>
                  <a:lnTo>
                    <a:pt x="157630" y="0"/>
                  </a:lnTo>
                  <a:cubicBezTo>
                    <a:pt x="165763" y="0"/>
                    <a:pt x="172392" y="6456"/>
                    <a:pt x="172392" y="14378"/>
                  </a:cubicBezTo>
                  <a:lnTo>
                    <a:pt x="172392" y="69227"/>
                  </a:lnTo>
                  <a:cubicBezTo>
                    <a:pt x="172392" y="77149"/>
                    <a:pt x="165763" y="83605"/>
                    <a:pt x="157630" y="83605"/>
                  </a:cubicBezTo>
                  <a:lnTo>
                    <a:pt x="115246" y="83605"/>
                  </a:lnTo>
                  <a:lnTo>
                    <a:pt x="115246" y="100555"/>
                  </a:lnTo>
                  <a:lnTo>
                    <a:pt x="138581" y="100555"/>
                  </a:lnTo>
                  <a:cubicBezTo>
                    <a:pt x="141476" y="100555"/>
                    <a:pt x="143819" y="102898"/>
                    <a:pt x="143819" y="105792"/>
                  </a:cubicBezTo>
                  <a:cubicBezTo>
                    <a:pt x="143819" y="108687"/>
                    <a:pt x="141476" y="111030"/>
                    <a:pt x="138581" y="111030"/>
                  </a:cubicBezTo>
                  <a:close/>
                  <a:moveTo>
                    <a:pt x="110007" y="73131"/>
                  </a:moveTo>
                  <a:lnTo>
                    <a:pt x="157630" y="73131"/>
                  </a:lnTo>
                  <a:cubicBezTo>
                    <a:pt x="159992" y="73131"/>
                    <a:pt x="161916" y="71379"/>
                    <a:pt x="161916" y="69227"/>
                  </a:cubicBezTo>
                  <a:lnTo>
                    <a:pt x="161916" y="14378"/>
                  </a:lnTo>
                  <a:cubicBezTo>
                    <a:pt x="161916" y="12226"/>
                    <a:pt x="159992" y="10475"/>
                    <a:pt x="157630" y="10475"/>
                  </a:cubicBezTo>
                  <a:lnTo>
                    <a:pt x="62385" y="10475"/>
                  </a:lnTo>
                  <a:cubicBezTo>
                    <a:pt x="60023" y="10475"/>
                    <a:pt x="58099" y="12226"/>
                    <a:pt x="58099" y="14378"/>
                  </a:cubicBezTo>
                  <a:lnTo>
                    <a:pt x="58099" y="69227"/>
                  </a:lnTo>
                  <a:cubicBezTo>
                    <a:pt x="58099" y="71379"/>
                    <a:pt x="60023" y="73131"/>
                    <a:pt x="62385" y="73131"/>
                  </a:cubicBezTo>
                  <a:lnTo>
                    <a:pt x="110007" y="73131"/>
                  </a:ln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Freihandform 1888">
              <a:extLst>
                <a:ext uri="{FF2B5EF4-FFF2-40B4-BE49-F238E27FC236}">
                  <a16:creationId xmlns:a16="http://schemas.microsoft.com/office/drawing/2014/main" id="{4EF77FCF-2998-41C2-87DD-AB0386BF2777}"/>
                </a:ext>
              </a:extLst>
            </p:cNvPr>
            <p:cNvSpPr/>
            <p:nvPr/>
          </p:nvSpPr>
          <p:spPr>
            <a:xfrm>
              <a:off x="7308626" y="4284202"/>
              <a:ext cx="220014" cy="220726"/>
            </a:xfrm>
            <a:custGeom>
              <a:avLst/>
              <a:gdLst>
                <a:gd name="connsiteX0" fmla="*/ 195727 w 220014"/>
                <a:gd name="connsiteY0" fmla="*/ 220726 h 220726"/>
                <a:gd name="connsiteX1" fmla="*/ 138581 w 220014"/>
                <a:gd name="connsiteY1" fmla="*/ 220726 h 220726"/>
                <a:gd name="connsiteX2" fmla="*/ 133342 w 220014"/>
                <a:gd name="connsiteY2" fmla="*/ 215489 h 220726"/>
                <a:gd name="connsiteX3" fmla="*/ 138581 w 220014"/>
                <a:gd name="connsiteY3" fmla="*/ 210252 h 220726"/>
                <a:gd name="connsiteX4" fmla="*/ 161916 w 220014"/>
                <a:gd name="connsiteY4" fmla="*/ 210252 h 220726"/>
                <a:gd name="connsiteX5" fmla="*/ 161916 w 220014"/>
                <a:gd name="connsiteY5" fmla="*/ 193302 h 220726"/>
                <a:gd name="connsiteX6" fmla="*/ 129056 w 220014"/>
                <a:gd name="connsiteY6" fmla="*/ 193302 h 220726"/>
                <a:gd name="connsiteX7" fmla="*/ 114293 w 220014"/>
                <a:gd name="connsiteY7" fmla="*/ 178923 h 220726"/>
                <a:gd name="connsiteX8" fmla="*/ 114293 w 220014"/>
                <a:gd name="connsiteY8" fmla="*/ 133217 h 220726"/>
                <a:gd name="connsiteX9" fmla="*/ 129056 w 220014"/>
                <a:gd name="connsiteY9" fmla="*/ 118838 h 220726"/>
                <a:gd name="connsiteX10" fmla="*/ 205252 w 220014"/>
                <a:gd name="connsiteY10" fmla="*/ 118838 h 220726"/>
                <a:gd name="connsiteX11" fmla="*/ 220015 w 220014"/>
                <a:gd name="connsiteY11" fmla="*/ 133217 h 220726"/>
                <a:gd name="connsiteX12" fmla="*/ 220015 w 220014"/>
                <a:gd name="connsiteY12" fmla="*/ 178923 h 220726"/>
                <a:gd name="connsiteX13" fmla="*/ 205252 w 220014"/>
                <a:gd name="connsiteY13" fmla="*/ 193302 h 220726"/>
                <a:gd name="connsiteX14" fmla="*/ 172392 w 220014"/>
                <a:gd name="connsiteY14" fmla="*/ 193302 h 220726"/>
                <a:gd name="connsiteX15" fmla="*/ 172392 w 220014"/>
                <a:gd name="connsiteY15" fmla="*/ 210252 h 220726"/>
                <a:gd name="connsiteX16" fmla="*/ 195727 w 220014"/>
                <a:gd name="connsiteY16" fmla="*/ 210252 h 220726"/>
                <a:gd name="connsiteX17" fmla="*/ 200966 w 220014"/>
                <a:gd name="connsiteY17" fmla="*/ 215489 h 220726"/>
                <a:gd name="connsiteX18" fmla="*/ 195727 w 220014"/>
                <a:gd name="connsiteY18" fmla="*/ 220726 h 220726"/>
                <a:gd name="connsiteX19" fmla="*/ 167154 w 220014"/>
                <a:gd name="connsiteY19" fmla="*/ 182828 h 220726"/>
                <a:gd name="connsiteX20" fmla="*/ 205252 w 220014"/>
                <a:gd name="connsiteY20" fmla="*/ 182828 h 220726"/>
                <a:gd name="connsiteX21" fmla="*/ 209538 w 220014"/>
                <a:gd name="connsiteY21" fmla="*/ 178923 h 220726"/>
                <a:gd name="connsiteX22" fmla="*/ 209538 w 220014"/>
                <a:gd name="connsiteY22" fmla="*/ 133217 h 220726"/>
                <a:gd name="connsiteX23" fmla="*/ 205252 w 220014"/>
                <a:gd name="connsiteY23" fmla="*/ 129312 h 220726"/>
                <a:gd name="connsiteX24" fmla="*/ 129056 w 220014"/>
                <a:gd name="connsiteY24" fmla="*/ 129312 h 220726"/>
                <a:gd name="connsiteX25" fmla="*/ 124770 w 220014"/>
                <a:gd name="connsiteY25" fmla="*/ 133217 h 220726"/>
                <a:gd name="connsiteX26" fmla="*/ 124770 w 220014"/>
                <a:gd name="connsiteY26" fmla="*/ 178923 h 220726"/>
                <a:gd name="connsiteX27" fmla="*/ 129056 w 220014"/>
                <a:gd name="connsiteY27" fmla="*/ 182828 h 220726"/>
                <a:gd name="connsiteX28" fmla="*/ 167154 w 220014"/>
                <a:gd name="connsiteY28" fmla="*/ 182828 h 220726"/>
                <a:gd name="connsiteX29" fmla="*/ 81434 w 220014"/>
                <a:gd name="connsiteY29" fmla="*/ 220726 h 220726"/>
                <a:gd name="connsiteX30" fmla="*/ 24287 w 220014"/>
                <a:gd name="connsiteY30" fmla="*/ 220726 h 220726"/>
                <a:gd name="connsiteX31" fmla="*/ 19049 w 220014"/>
                <a:gd name="connsiteY31" fmla="*/ 215489 h 220726"/>
                <a:gd name="connsiteX32" fmla="*/ 24287 w 220014"/>
                <a:gd name="connsiteY32" fmla="*/ 210252 h 220726"/>
                <a:gd name="connsiteX33" fmla="*/ 47622 w 220014"/>
                <a:gd name="connsiteY33" fmla="*/ 210252 h 220726"/>
                <a:gd name="connsiteX34" fmla="*/ 47622 w 220014"/>
                <a:gd name="connsiteY34" fmla="*/ 193302 h 220726"/>
                <a:gd name="connsiteX35" fmla="*/ 14763 w 220014"/>
                <a:gd name="connsiteY35" fmla="*/ 193302 h 220726"/>
                <a:gd name="connsiteX36" fmla="*/ 0 w 220014"/>
                <a:gd name="connsiteY36" fmla="*/ 178923 h 220726"/>
                <a:gd name="connsiteX37" fmla="*/ 0 w 220014"/>
                <a:gd name="connsiteY37" fmla="*/ 133217 h 220726"/>
                <a:gd name="connsiteX38" fmla="*/ 14763 w 220014"/>
                <a:gd name="connsiteY38" fmla="*/ 118838 h 220726"/>
                <a:gd name="connsiteX39" fmla="*/ 90958 w 220014"/>
                <a:gd name="connsiteY39" fmla="*/ 118838 h 220726"/>
                <a:gd name="connsiteX40" fmla="*/ 105721 w 220014"/>
                <a:gd name="connsiteY40" fmla="*/ 133217 h 220726"/>
                <a:gd name="connsiteX41" fmla="*/ 105721 w 220014"/>
                <a:gd name="connsiteY41" fmla="*/ 178923 h 220726"/>
                <a:gd name="connsiteX42" fmla="*/ 90958 w 220014"/>
                <a:gd name="connsiteY42" fmla="*/ 193302 h 220726"/>
                <a:gd name="connsiteX43" fmla="*/ 58099 w 220014"/>
                <a:gd name="connsiteY43" fmla="*/ 193302 h 220726"/>
                <a:gd name="connsiteX44" fmla="*/ 58099 w 220014"/>
                <a:gd name="connsiteY44" fmla="*/ 210252 h 220726"/>
                <a:gd name="connsiteX45" fmla="*/ 81434 w 220014"/>
                <a:gd name="connsiteY45" fmla="*/ 210252 h 220726"/>
                <a:gd name="connsiteX46" fmla="*/ 86672 w 220014"/>
                <a:gd name="connsiteY46" fmla="*/ 215489 h 220726"/>
                <a:gd name="connsiteX47" fmla="*/ 81434 w 220014"/>
                <a:gd name="connsiteY47" fmla="*/ 220726 h 220726"/>
                <a:gd name="connsiteX48" fmla="*/ 52861 w 220014"/>
                <a:gd name="connsiteY48" fmla="*/ 182828 h 220726"/>
                <a:gd name="connsiteX49" fmla="*/ 90958 w 220014"/>
                <a:gd name="connsiteY49" fmla="*/ 182828 h 220726"/>
                <a:gd name="connsiteX50" fmla="*/ 95244 w 220014"/>
                <a:gd name="connsiteY50" fmla="*/ 178923 h 220726"/>
                <a:gd name="connsiteX51" fmla="*/ 95244 w 220014"/>
                <a:gd name="connsiteY51" fmla="*/ 133217 h 220726"/>
                <a:gd name="connsiteX52" fmla="*/ 90958 w 220014"/>
                <a:gd name="connsiteY52" fmla="*/ 129312 h 220726"/>
                <a:gd name="connsiteX53" fmla="*/ 14763 w 220014"/>
                <a:gd name="connsiteY53" fmla="*/ 129312 h 220726"/>
                <a:gd name="connsiteX54" fmla="*/ 10477 w 220014"/>
                <a:gd name="connsiteY54" fmla="*/ 133217 h 220726"/>
                <a:gd name="connsiteX55" fmla="*/ 10477 w 220014"/>
                <a:gd name="connsiteY55" fmla="*/ 178923 h 220726"/>
                <a:gd name="connsiteX56" fmla="*/ 14763 w 220014"/>
                <a:gd name="connsiteY56" fmla="*/ 182828 h 220726"/>
                <a:gd name="connsiteX57" fmla="*/ 52861 w 220014"/>
                <a:gd name="connsiteY57" fmla="*/ 182828 h 220726"/>
                <a:gd name="connsiteX58" fmla="*/ 138581 w 220014"/>
                <a:gd name="connsiteY58" fmla="*/ 111030 h 220726"/>
                <a:gd name="connsiteX59" fmla="*/ 81434 w 220014"/>
                <a:gd name="connsiteY59" fmla="*/ 111030 h 220726"/>
                <a:gd name="connsiteX60" fmla="*/ 76196 w 220014"/>
                <a:gd name="connsiteY60" fmla="*/ 105792 h 220726"/>
                <a:gd name="connsiteX61" fmla="*/ 81434 w 220014"/>
                <a:gd name="connsiteY61" fmla="*/ 100555 h 220726"/>
                <a:gd name="connsiteX62" fmla="*/ 104769 w 220014"/>
                <a:gd name="connsiteY62" fmla="*/ 100555 h 220726"/>
                <a:gd name="connsiteX63" fmla="*/ 104769 w 220014"/>
                <a:gd name="connsiteY63" fmla="*/ 83605 h 220726"/>
                <a:gd name="connsiteX64" fmla="*/ 62385 w 220014"/>
                <a:gd name="connsiteY64" fmla="*/ 83605 h 220726"/>
                <a:gd name="connsiteX65" fmla="*/ 47622 w 220014"/>
                <a:gd name="connsiteY65" fmla="*/ 69227 h 220726"/>
                <a:gd name="connsiteX66" fmla="*/ 47622 w 220014"/>
                <a:gd name="connsiteY66" fmla="*/ 14378 h 220726"/>
                <a:gd name="connsiteX67" fmla="*/ 62385 w 220014"/>
                <a:gd name="connsiteY67" fmla="*/ 0 h 220726"/>
                <a:gd name="connsiteX68" fmla="*/ 157630 w 220014"/>
                <a:gd name="connsiteY68" fmla="*/ 0 h 220726"/>
                <a:gd name="connsiteX69" fmla="*/ 172392 w 220014"/>
                <a:gd name="connsiteY69" fmla="*/ 14378 h 220726"/>
                <a:gd name="connsiteX70" fmla="*/ 172392 w 220014"/>
                <a:gd name="connsiteY70" fmla="*/ 69227 h 220726"/>
                <a:gd name="connsiteX71" fmla="*/ 157630 w 220014"/>
                <a:gd name="connsiteY71" fmla="*/ 83605 h 220726"/>
                <a:gd name="connsiteX72" fmla="*/ 115246 w 220014"/>
                <a:gd name="connsiteY72" fmla="*/ 83605 h 220726"/>
                <a:gd name="connsiteX73" fmla="*/ 115246 w 220014"/>
                <a:gd name="connsiteY73" fmla="*/ 100555 h 220726"/>
                <a:gd name="connsiteX74" fmla="*/ 138581 w 220014"/>
                <a:gd name="connsiteY74" fmla="*/ 100555 h 220726"/>
                <a:gd name="connsiteX75" fmla="*/ 143819 w 220014"/>
                <a:gd name="connsiteY75" fmla="*/ 105792 h 220726"/>
                <a:gd name="connsiteX76" fmla="*/ 138581 w 220014"/>
                <a:gd name="connsiteY76" fmla="*/ 111030 h 220726"/>
                <a:gd name="connsiteX77" fmla="*/ 110007 w 220014"/>
                <a:gd name="connsiteY77" fmla="*/ 73131 h 220726"/>
                <a:gd name="connsiteX78" fmla="*/ 157630 w 220014"/>
                <a:gd name="connsiteY78" fmla="*/ 73131 h 220726"/>
                <a:gd name="connsiteX79" fmla="*/ 161916 w 220014"/>
                <a:gd name="connsiteY79" fmla="*/ 69227 h 220726"/>
                <a:gd name="connsiteX80" fmla="*/ 161916 w 220014"/>
                <a:gd name="connsiteY80" fmla="*/ 14378 h 220726"/>
                <a:gd name="connsiteX81" fmla="*/ 157630 w 220014"/>
                <a:gd name="connsiteY81" fmla="*/ 10475 h 220726"/>
                <a:gd name="connsiteX82" fmla="*/ 62385 w 220014"/>
                <a:gd name="connsiteY82" fmla="*/ 10475 h 220726"/>
                <a:gd name="connsiteX83" fmla="*/ 58099 w 220014"/>
                <a:gd name="connsiteY83" fmla="*/ 14378 h 220726"/>
                <a:gd name="connsiteX84" fmla="*/ 58099 w 220014"/>
                <a:gd name="connsiteY84" fmla="*/ 69227 h 220726"/>
                <a:gd name="connsiteX85" fmla="*/ 62385 w 220014"/>
                <a:gd name="connsiteY85" fmla="*/ 73131 h 220726"/>
                <a:gd name="connsiteX86" fmla="*/ 110007 w 220014"/>
                <a:gd name="connsiteY86" fmla="*/ 73131 h 2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20014" h="220726">
                  <a:moveTo>
                    <a:pt x="195727" y="220726"/>
                  </a:moveTo>
                  <a:lnTo>
                    <a:pt x="138581" y="220726"/>
                  </a:lnTo>
                  <a:cubicBezTo>
                    <a:pt x="135685" y="220726"/>
                    <a:pt x="133342" y="218384"/>
                    <a:pt x="133342" y="215489"/>
                  </a:cubicBezTo>
                  <a:cubicBezTo>
                    <a:pt x="133342" y="212594"/>
                    <a:pt x="135685" y="210252"/>
                    <a:pt x="138581" y="210252"/>
                  </a:cubicBezTo>
                  <a:lnTo>
                    <a:pt x="161916" y="210252"/>
                  </a:lnTo>
                  <a:lnTo>
                    <a:pt x="161916" y="193302"/>
                  </a:lnTo>
                  <a:lnTo>
                    <a:pt x="129056" y="193302"/>
                  </a:lnTo>
                  <a:cubicBezTo>
                    <a:pt x="120922" y="193302"/>
                    <a:pt x="114293" y="186846"/>
                    <a:pt x="114293" y="178923"/>
                  </a:cubicBezTo>
                  <a:lnTo>
                    <a:pt x="114293" y="133217"/>
                  </a:lnTo>
                  <a:cubicBezTo>
                    <a:pt x="114293" y="125294"/>
                    <a:pt x="120922" y="118838"/>
                    <a:pt x="129056" y="118838"/>
                  </a:cubicBezTo>
                  <a:lnTo>
                    <a:pt x="205252" y="118838"/>
                  </a:lnTo>
                  <a:cubicBezTo>
                    <a:pt x="213386" y="118838"/>
                    <a:pt x="220015" y="125294"/>
                    <a:pt x="220015" y="133217"/>
                  </a:cubicBezTo>
                  <a:lnTo>
                    <a:pt x="220015" y="178923"/>
                  </a:lnTo>
                  <a:cubicBezTo>
                    <a:pt x="220015" y="186846"/>
                    <a:pt x="213386" y="193302"/>
                    <a:pt x="205252" y="193302"/>
                  </a:cubicBezTo>
                  <a:lnTo>
                    <a:pt x="172392" y="193302"/>
                  </a:lnTo>
                  <a:lnTo>
                    <a:pt x="172392" y="210252"/>
                  </a:lnTo>
                  <a:lnTo>
                    <a:pt x="195727" y="210252"/>
                  </a:lnTo>
                  <a:cubicBezTo>
                    <a:pt x="198623" y="210252"/>
                    <a:pt x="200966" y="212594"/>
                    <a:pt x="200966" y="215489"/>
                  </a:cubicBezTo>
                  <a:cubicBezTo>
                    <a:pt x="200966" y="218384"/>
                    <a:pt x="198623" y="220726"/>
                    <a:pt x="195727" y="220726"/>
                  </a:cubicBezTo>
                  <a:close/>
                  <a:moveTo>
                    <a:pt x="167154" y="182828"/>
                  </a:moveTo>
                  <a:lnTo>
                    <a:pt x="205252" y="182828"/>
                  </a:lnTo>
                  <a:cubicBezTo>
                    <a:pt x="207614" y="182828"/>
                    <a:pt x="209538" y="181075"/>
                    <a:pt x="209538" y="178923"/>
                  </a:cubicBezTo>
                  <a:lnTo>
                    <a:pt x="209538" y="133217"/>
                  </a:lnTo>
                  <a:cubicBezTo>
                    <a:pt x="209538" y="131064"/>
                    <a:pt x="207614" y="129312"/>
                    <a:pt x="205252" y="129312"/>
                  </a:cubicBezTo>
                  <a:lnTo>
                    <a:pt x="129056" y="129312"/>
                  </a:lnTo>
                  <a:cubicBezTo>
                    <a:pt x="126694" y="129312"/>
                    <a:pt x="124770" y="131064"/>
                    <a:pt x="124770" y="133217"/>
                  </a:cubicBezTo>
                  <a:lnTo>
                    <a:pt x="124770" y="178923"/>
                  </a:lnTo>
                  <a:cubicBezTo>
                    <a:pt x="124770" y="181075"/>
                    <a:pt x="126694" y="182828"/>
                    <a:pt x="129056" y="182828"/>
                  </a:cubicBezTo>
                  <a:lnTo>
                    <a:pt x="167154" y="182828"/>
                  </a:lnTo>
                  <a:close/>
                  <a:moveTo>
                    <a:pt x="81434" y="220726"/>
                  </a:moveTo>
                  <a:lnTo>
                    <a:pt x="24287" y="220726"/>
                  </a:lnTo>
                  <a:cubicBezTo>
                    <a:pt x="21392" y="220726"/>
                    <a:pt x="19049" y="218384"/>
                    <a:pt x="19049" y="215489"/>
                  </a:cubicBezTo>
                  <a:cubicBezTo>
                    <a:pt x="19049" y="212594"/>
                    <a:pt x="21392" y="210252"/>
                    <a:pt x="24287" y="210252"/>
                  </a:cubicBezTo>
                  <a:lnTo>
                    <a:pt x="47622" y="210252"/>
                  </a:lnTo>
                  <a:lnTo>
                    <a:pt x="47622" y="193302"/>
                  </a:lnTo>
                  <a:lnTo>
                    <a:pt x="14763" y="193302"/>
                  </a:lnTo>
                  <a:cubicBezTo>
                    <a:pt x="6629" y="193302"/>
                    <a:pt x="0" y="186846"/>
                    <a:pt x="0" y="178923"/>
                  </a:cubicBezTo>
                  <a:lnTo>
                    <a:pt x="0" y="133217"/>
                  </a:lnTo>
                  <a:cubicBezTo>
                    <a:pt x="0" y="125294"/>
                    <a:pt x="6629" y="118838"/>
                    <a:pt x="14763" y="118838"/>
                  </a:cubicBezTo>
                  <a:lnTo>
                    <a:pt x="90958" y="118838"/>
                  </a:lnTo>
                  <a:cubicBezTo>
                    <a:pt x="99092" y="118838"/>
                    <a:pt x="105721" y="125294"/>
                    <a:pt x="105721" y="133217"/>
                  </a:cubicBezTo>
                  <a:lnTo>
                    <a:pt x="105721" y="178923"/>
                  </a:lnTo>
                  <a:cubicBezTo>
                    <a:pt x="105721" y="186846"/>
                    <a:pt x="99092" y="193302"/>
                    <a:pt x="90958" y="193302"/>
                  </a:cubicBezTo>
                  <a:lnTo>
                    <a:pt x="58099" y="193302"/>
                  </a:lnTo>
                  <a:lnTo>
                    <a:pt x="58099" y="210252"/>
                  </a:lnTo>
                  <a:lnTo>
                    <a:pt x="81434" y="210252"/>
                  </a:lnTo>
                  <a:cubicBezTo>
                    <a:pt x="84329" y="210252"/>
                    <a:pt x="86672" y="212594"/>
                    <a:pt x="86672" y="215489"/>
                  </a:cubicBezTo>
                  <a:cubicBezTo>
                    <a:pt x="86672" y="218384"/>
                    <a:pt x="84329" y="220726"/>
                    <a:pt x="81434" y="220726"/>
                  </a:cubicBezTo>
                  <a:close/>
                  <a:moveTo>
                    <a:pt x="52861" y="182828"/>
                  </a:moveTo>
                  <a:lnTo>
                    <a:pt x="90958" y="182828"/>
                  </a:lnTo>
                  <a:cubicBezTo>
                    <a:pt x="93320" y="182828"/>
                    <a:pt x="95244" y="181075"/>
                    <a:pt x="95244" y="178923"/>
                  </a:cubicBezTo>
                  <a:lnTo>
                    <a:pt x="95244" y="133217"/>
                  </a:lnTo>
                  <a:cubicBezTo>
                    <a:pt x="95244" y="131064"/>
                    <a:pt x="93320" y="129312"/>
                    <a:pt x="90958" y="129312"/>
                  </a:cubicBezTo>
                  <a:lnTo>
                    <a:pt x="14763" y="129312"/>
                  </a:lnTo>
                  <a:cubicBezTo>
                    <a:pt x="12401" y="129312"/>
                    <a:pt x="10477" y="131064"/>
                    <a:pt x="10477" y="133217"/>
                  </a:cubicBezTo>
                  <a:lnTo>
                    <a:pt x="10477" y="178923"/>
                  </a:lnTo>
                  <a:cubicBezTo>
                    <a:pt x="10477" y="181075"/>
                    <a:pt x="12401" y="182828"/>
                    <a:pt x="14763" y="182828"/>
                  </a:cubicBezTo>
                  <a:lnTo>
                    <a:pt x="52861" y="182828"/>
                  </a:lnTo>
                  <a:close/>
                  <a:moveTo>
                    <a:pt x="138581" y="111030"/>
                  </a:moveTo>
                  <a:lnTo>
                    <a:pt x="81434" y="111030"/>
                  </a:lnTo>
                  <a:cubicBezTo>
                    <a:pt x="78539" y="111030"/>
                    <a:pt x="76196" y="108687"/>
                    <a:pt x="76196" y="105792"/>
                  </a:cubicBezTo>
                  <a:cubicBezTo>
                    <a:pt x="76196" y="102898"/>
                    <a:pt x="78539" y="100555"/>
                    <a:pt x="81434" y="100555"/>
                  </a:cubicBezTo>
                  <a:lnTo>
                    <a:pt x="104769" y="100555"/>
                  </a:lnTo>
                  <a:lnTo>
                    <a:pt x="104769" y="83605"/>
                  </a:lnTo>
                  <a:lnTo>
                    <a:pt x="62385" y="83605"/>
                  </a:lnTo>
                  <a:cubicBezTo>
                    <a:pt x="54251" y="83605"/>
                    <a:pt x="47622" y="77149"/>
                    <a:pt x="47622" y="69227"/>
                  </a:cubicBezTo>
                  <a:lnTo>
                    <a:pt x="47622" y="14378"/>
                  </a:lnTo>
                  <a:cubicBezTo>
                    <a:pt x="47622" y="6456"/>
                    <a:pt x="54251" y="0"/>
                    <a:pt x="62385" y="0"/>
                  </a:cubicBezTo>
                  <a:lnTo>
                    <a:pt x="157630" y="0"/>
                  </a:lnTo>
                  <a:cubicBezTo>
                    <a:pt x="165763" y="0"/>
                    <a:pt x="172392" y="6456"/>
                    <a:pt x="172392" y="14378"/>
                  </a:cubicBezTo>
                  <a:lnTo>
                    <a:pt x="172392" y="69227"/>
                  </a:lnTo>
                  <a:cubicBezTo>
                    <a:pt x="172392" y="77149"/>
                    <a:pt x="165763" y="83605"/>
                    <a:pt x="157630" y="83605"/>
                  </a:cubicBezTo>
                  <a:lnTo>
                    <a:pt x="115246" y="83605"/>
                  </a:lnTo>
                  <a:lnTo>
                    <a:pt x="115246" y="100555"/>
                  </a:lnTo>
                  <a:lnTo>
                    <a:pt x="138581" y="100555"/>
                  </a:lnTo>
                  <a:cubicBezTo>
                    <a:pt x="141476" y="100555"/>
                    <a:pt x="143819" y="102898"/>
                    <a:pt x="143819" y="105792"/>
                  </a:cubicBezTo>
                  <a:cubicBezTo>
                    <a:pt x="143819" y="108687"/>
                    <a:pt x="141476" y="111030"/>
                    <a:pt x="138581" y="111030"/>
                  </a:cubicBezTo>
                  <a:close/>
                  <a:moveTo>
                    <a:pt x="110007" y="73131"/>
                  </a:moveTo>
                  <a:lnTo>
                    <a:pt x="157630" y="73131"/>
                  </a:lnTo>
                  <a:cubicBezTo>
                    <a:pt x="159992" y="73131"/>
                    <a:pt x="161916" y="71379"/>
                    <a:pt x="161916" y="69227"/>
                  </a:cubicBezTo>
                  <a:lnTo>
                    <a:pt x="161916" y="14378"/>
                  </a:lnTo>
                  <a:cubicBezTo>
                    <a:pt x="161916" y="12226"/>
                    <a:pt x="159992" y="10475"/>
                    <a:pt x="157630" y="10475"/>
                  </a:cubicBezTo>
                  <a:lnTo>
                    <a:pt x="62385" y="10475"/>
                  </a:lnTo>
                  <a:cubicBezTo>
                    <a:pt x="60023" y="10475"/>
                    <a:pt x="58099" y="12226"/>
                    <a:pt x="58099" y="14378"/>
                  </a:cubicBezTo>
                  <a:lnTo>
                    <a:pt x="58099" y="69227"/>
                  </a:lnTo>
                  <a:cubicBezTo>
                    <a:pt x="58099" y="71379"/>
                    <a:pt x="60023" y="73131"/>
                    <a:pt x="62385" y="73131"/>
                  </a:cubicBezTo>
                  <a:lnTo>
                    <a:pt x="110007" y="73131"/>
                  </a:lnTo>
                  <a:close/>
                </a:path>
              </a:pathLst>
            </a:custGeom>
            <a:solidFill>
              <a:srgbClr val="000000"/>
            </a:solidFill>
            <a:ln w="190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2" name="Textfeld 21">
            <a:extLst>
              <a:ext uri="{FF2B5EF4-FFF2-40B4-BE49-F238E27FC236}">
                <a16:creationId xmlns:a16="http://schemas.microsoft.com/office/drawing/2014/main" id="{8A648EEB-58B1-4093-B3E9-9408182D7131}"/>
              </a:ext>
            </a:extLst>
          </p:cNvPr>
          <p:cNvSpPr txBox="1"/>
          <p:nvPr/>
        </p:nvSpPr>
        <p:spPr>
          <a:xfrm>
            <a:off x="623392" y="5394076"/>
            <a:ext cx="1340157"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Grundlagen</a:t>
            </a:r>
          </a:p>
        </p:txBody>
      </p:sp>
      <p:sp>
        <p:nvSpPr>
          <p:cNvPr id="82" name="Textfeld 81">
            <a:extLst>
              <a:ext uri="{FF2B5EF4-FFF2-40B4-BE49-F238E27FC236}">
                <a16:creationId xmlns:a16="http://schemas.microsoft.com/office/drawing/2014/main" id="{6B6232F6-F012-4DB0-A531-CF5ADA65D966}"/>
              </a:ext>
            </a:extLst>
          </p:cNvPr>
          <p:cNvSpPr txBox="1"/>
          <p:nvPr/>
        </p:nvSpPr>
        <p:spPr>
          <a:xfrm>
            <a:off x="623392" y="4368888"/>
            <a:ext cx="1340157"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Medienarbeit</a:t>
            </a:r>
          </a:p>
        </p:txBody>
      </p:sp>
      <p:sp>
        <p:nvSpPr>
          <p:cNvPr id="83" name="Textfeld 82">
            <a:extLst>
              <a:ext uri="{FF2B5EF4-FFF2-40B4-BE49-F238E27FC236}">
                <a16:creationId xmlns:a16="http://schemas.microsoft.com/office/drawing/2014/main" id="{95E3F69D-28A1-4366-85C4-28AC10B1C01D}"/>
              </a:ext>
            </a:extLst>
          </p:cNvPr>
          <p:cNvSpPr txBox="1"/>
          <p:nvPr/>
        </p:nvSpPr>
        <p:spPr>
          <a:xfrm>
            <a:off x="615449" y="3359132"/>
            <a:ext cx="1340157" cy="1692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Online</a:t>
            </a:r>
          </a:p>
        </p:txBody>
      </p:sp>
      <p:sp>
        <p:nvSpPr>
          <p:cNvPr id="84" name="Textfeld 83">
            <a:extLst>
              <a:ext uri="{FF2B5EF4-FFF2-40B4-BE49-F238E27FC236}">
                <a16:creationId xmlns:a16="http://schemas.microsoft.com/office/drawing/2014/main" id="{6D5B3E87-B0A9-4C60-ADB8-E42B639F903D}"/>
              </a:ext>
            </a:extLst>
          </p:cNvPr>
          <p:cNvSpPr txBox="1"/>
          <p:nvPr/>
        </p:nvSpPr>
        <p:spPr>
          <a:xfrm>
            <a:off x="622012" y="2276872"/>
            <a:ext cx="1340157" cy="33855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Mobilisierung und Multiplikation</a:t>
            </a:r>
          </a:p>
        </p:txBody>
      </p:sp>
      <p:sp>
        <p:nvSpPr>
          <p:cNvPr id="85" name="Rechteck 84">
            <a:extLst>
              <a:ext uri="{FF2B5EF4-FFF2-40B4-BE49-F238E27FC236}">
                <a16:creationId xmlns:a16="http://schemas.microsoft.com/office/drawing/2014/main" id="{E0223DD6-2A6D-4A8D-BB9D-CCCE9B0C7F3E}"/>
              </a:ext>
            </a:extLst>
          </p:cNvPr>
          <p:cNvSpPr/>
          <p:nvPr/>
        </p:nvSpPr>
        <p:spPr>
          <a:xfrm>
            <a:off x="3393551" y="4715855"/>
            <a:ext cx="1118274" cy="5247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VN Paket II</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Muster-VN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Vulgata</a:t>
            </a:r>
          </a:p>
        </p:txBody>
      </p:sp>
      <p:sp>
        <p:nvSpPr>
          <p:cNvPr id="86" name="Rechteck 85">
            <a:extLst>
              <a:ext uri="{FF2B5EF4-FFF2-40B4-BE49-F238E27FC236}">
                <a16:creationId xmlns:a16="http://schemas.microsoft.com/office/drawing/2014/main" id="{3232540A-6772-41A6-AEF3-4F0BDD164B7C}"/>
              </a:ext>
            </a:extLst>
          </p:cNvPr>
          <p:cNvSpPr/>
          <p:nvPr/>
        </p:nvSpPr>
        <p:spPr>
          <a:xfrm>
            <a:off x="2008471" y="4715855"/>
            <a:ext cx="1340158" cy="5247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VN KVV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 Stellungnahme</a:t>
            </a:r>
          </a:p>
        </p:txBody>
      </p:sp>
      <p:sp>
        <p:nvSpPr>
          <p:cNvPr id="49" name="Pfeil: Fünfeck 48">
            <a:extLst>
              <a:ext uri="{FF2B5EF4-FFF2-40B4-BE49-F238E27FC236}">
                <a16:creationId xmlns:a16="http://schemas.microsoft.com/office/drawing/2014/main" id="{7EA59C1E-F265-4EB8-A429-B0C4D0969EAE}"/>
              </a:ext>
            </a:extLst>
          </p:cNvPr>
          <p:cNvSpPr/>
          <p:nvPr/>
        </p:nvSpPr>
        <p:spPr>
          <a:xfrm>
            <a:off x="2008471" y="5287711"/>
            <a:ext cx="9001000" cy="36634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Erarbeitung der kommunikativen Grundlagen und Kampagnenelemente sowie stetige Weiterentwicklung und Anpassung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(Grundargumentarium, Logo, CI/CD, Factsheets, Musterpräsentationen, etc.)</a:t>
            </a:r>
          </a:p>
        </p:txBody>
      </p:sp>
      <p:sp>
        <p:nvSpPr>
          <p:cNvPr id="87" name="Rechteck 86">
            <a:extLst>
              <a:ext uri="{FF2B5EF4-FFF2-40B4-BE49-F238E27FC236}">
                <a16:creationId xmlns:a16="http://schemas.microsoft.com/office/drawing/2014/main" id="{04EF91B8-1143-48DA-8C21-3D168ECD2860}"/>
              </a:ext>
            </a:extLst>
          </p:cNvPr>
          <p:cNvSpPr/>
          <p:nvPr/>
        </p:nvSpPr>
        <p:spPr>
          <a:xfrm>
            <a:off x="3393550" y="1711946"/>
            <a:ext cx="1514918" cy="938202"/>
          </a:xfrm>
          <a:prstGeom prst="rect">
            <a:avLst/>
          </a:prstGeom>
          <a:solidFill>
            <a:srgbClr val="A6CFF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VN Paket 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Beeinflussung der VN-Teilnehmenden</a:t>
            </a:r>
          </a:p>
        </p:txBody>
      </p:sp>
      <p:sp>
        <p:nvSpPr>
          <p:cNvPr id="88" name="Rechteck 87">
            <a:extLst>
              <a:ext uri="{FF2B5EF4-FFF2-40B4-BE49-F238E27FC236}">
                <a16:creationId xmlns:a16="http://schemas.microsoft.com/office/drawing/2014/main" id="{D2A4F6B7-1B0B-425A-8D6B-8AAC646859FD}"/>
              </a:ext>
            </a:extLst>
          </p:cNvPr>
          <p:cNvSpPr/>
          <p:nvPr/>
        </p:nvSpPr>
        <p:spPr>
          <a:xfrm>
            <a:off x="5060491" y="3714771"/>
            <a:ext cx="1340157" cy="938202"/>
          </a:xfrm>
          <a:prstGeom prst="rect">
            <a:avLst/>
          </a:prstGeom>
          <a:solidFill>
            <a:srgbClr val="ABB5AB">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1" i="0" u="none" strike="noStrike" kern="1200" cap="none" spc="0" normalizeH="0" baseline="0" noProof="0" dirty="0">
                <a:ln>
                  <a:noFill/>
                </a:ln>
                <a:solidFill>
                  <a:prstClr val="black"/>
                </a:solidFill>
                <a:effectLst/>
                <a:uLnTx/>
                <a:uFillTx/>
                <a:latin typeface="Arial"/>
                <a:ea typeface="+mn-ea"/>
                <a:cs typeface="+mn-cs"/>
              </a:rPr>
              <a:t>VN Paket 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0" i="0" u="none" strike="noStrike" kern="1200" cap="none" spc="0" normalizeH="0" baseline="0" noProof="0" dirty="0">
                <a:ln>
                  <a:noFill/>
                </a:ln>
                <a:solidFill>
                  <a:prstClr val="black"/>
                </a:solidFill>
                <a:effectLst/>
                <a:uLnTx/>
                <a:uFillTx/>
                <a:latin typeface="Arial"/>
                <a:ea typeface="+mn-ea"/>
                <a:cs typeface="+mn-cs"/>
              </a:rPr>
              <a:t>Story-Pitching  bei Medien</a:t>
            </a:r>
          </a:p>
        </p:txBody>
      </p:sp>
      <p:sp>
        <p:nvSpPr>
          <p:cNvPr id="89" name="Rechteck 88">
            <a:extLst>
              <a:ext uri="{FF2B5EF4-FFF2-40B4-BE49-F238E27FC236}">
                <a16:creationId xmlns:a16="http://schemas.microsoft.com/office/drawing/2014/main" id="{EFD10764-E84C-4FB1-9D6E-4052A0CE5FDF}"/>
              </a:ext>
            </a:extLst>
          </p:cNvPr>
          <p:cNvSpPr/>
          <p:nvPr/>
        </p:nvSpPr>
        <p:spPr>
          <a:xfrm>
            <a:off x="6437563" y="2713687"/>
            <a:ext cx="1024729" cy="938202"/>
          </a:xfrm>
          <a:prstGeom prst="rect">
            <a:avLst/>
          </a:prstGeom>
          <a:solidFill>
            <a:srgbClr val="C9A3A3">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err="1">
                <a:ln>
                  <a:noFill/>
                </a:ln>
                <a:solidFill>
                  <a:prstClr val="black"/>
                </a:solidFill>
                <a:effectLst/>
                <a:uLnTx/>
                <a:uFillTx/>
                <a:latin typeface="Arial"/>
                <a:ea typeface="+mn-ea"/>
                <a:cs typeface="+mn-cs"/>
              </a:rPr>
              <a:t>Going</a:t>
            </a:r>
            <a:r>
              <a:rPr kumimoji="0" lang="de-CH" sz="1100" b="0" i="0" u="none" strike="noStrike" kern="1200" cap="none" spc="0" normalizeH="0" baseline="0" noProof="0" dirty="0">
                <a:ln>
                  <a:noFill/>
                </a:ln>
                <a:solidFill>
                  <a:prstClr val="black"/>
                </a:solidFill>
                <a:effectLst/>
                <a:uLnTx/>
                <a:uFillTx/>
                <a:latin typeface="Arial"/>
                <a:ea typeface="+mn-ea"/>
                <a:cs typeface="+mn-cs"/>
              </a:rPr>
              <a:t> live der Website</a:t>
            </a:r>
          </a:p>
        </p:txBody>
      </p:sp>
      <p:sp>
        <p:nvSpPr>
          <p:cNvPr id="91" name="Pfeil: Fünfeck 90">
            <a:extLst>
              <a:ext uri="{FF2B5EF4-FFF2-40B4-BE49-F238E27FC236}">
                <a16:creationId xmlns:a16="http://schemas.microsoft.com/office/drawing/2014/main" id="{C3EFB983-2616-4A80-9FEA-4360ACA37068}"/>
              </a:ext>
            </a:extLst>
          </p:cNvPr>
          <p:cNvSpPr/>
          <p:nvPr/>
        </p:nvSpPr>
        <p:spPr>
          <a:xfrm>
            <a:off x="7507625" y="2713687"/>
            <a:ext cx="4412804" cy="432000"/>
          </a:xfrm>
          <a:prstGeom prst="homePlate">
            <a:avLst/>
          </a:prstGeom>
          <a:solidFill>
            <a:srgbClr val="C9A3A3">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Laufende Anpassung und Aktualisierung der Website</a:t>
            </a:r>
          </a:p>
        </p:txBody>
      </p:sp>
      <p:sp>
        <p:nvSpPr>
          <p:cNvPr id="92" name="Rechteck 91">
            <a:extLst>
              <a:ext uri="{FF2B5EF4-FFF2-40B4-BE49-F238E27FC236}">
                <a16:creationId xmlns:a16="http://schemas.microsoft.com/office/drawing/2014/main" id="{42DFC2AC-2C67-42A4-BA02-9DC9211F8F0B}"/>
              </a:ext>
            </a:extLst>
          </p:cNvPr>
          <p:cNvSpPr/>
          <p:nvPr/>
        </p:nvSpPr>
        <p:spPr>
          <a:xfrm>
            <a:off x="4560366" y="4716191"/>
            <a:ext cx="1247601" cy="5247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VN Paket II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Auswertung der Stellungnahmen</a:t>
            </a:r>
          </a:p>
        </p:txBody>
      </p:sp>
      <p:sp>
        <p:nvSpPr>
          <p:cNvPr id="93" name="Pfeil: Fünfeck 92">
            <a:extLst>
              <a:ext uri="{FF2B5EF4-FFF2-40B4-BE49-F238E27FC236}">
                <a16:creationId xmlns:a16="http://schemas.microsoft.com/office/drawing/2014/main" id="{72548BB4-990A-45B5-9670-BFF86B88A9BB}"/>
              </a:ext>
            </a:extLst>
          </p:cNvPr>
          <p:cNvSpPr/>
          <p:nvPr/>
        </p:nvSpPr>
        <p:spPr>
          <a:xfrm>
            <a:off x="7507625" y="3213000"/>
            <a:ext cx="4412804" cy="432000"/>
          </a:xfrm>
          <a:prstGeom prst="homePlate">
            <a:avLst/>
          </a:prstGeom>
          <a:solidFill>
            <a:srgbClr val="C9A3A3">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Bewirtschaftung und Monitoring der Themen auf </a:t>
            </a:r>
            <a:r>
              <a:rPr kumimoji="0" lang="de-CH" sz="1100" b="0" i="0" u="none" strike="noStrike" kern="1200" cap="none" spc="0" normalizeH="0" baseline="0" noProof="0" dirty="0" err="1">
                <a:ln>
                  <a:noFill/>
                </a:ln>
                <a:solidFill>
                  <a:prstClr val="black"/>
                </a:solidFill>
                <a:effectLst/>
                <a:uLnTx/>
                <a:uFillTx/>
                <a:latin typeface="Arial"/>
                <a:ea typeface="+mn-ea"/>
                <a:cs typeface="+mn-cs"/>
              </a:rPr>
              <a:t>Social</a:t>
            </a:r>
            <a:r>
              <a:rPr kumimoji="0" lang="de-CH" sz="1100" b="0" i="0" u="none" strike="noStrike" kern="1200" cap="none" spc="0" normalizeH="0" baseline="0" noProof="0" dirty="0">
                <a:ln>
                  <a:noFill/>
                </a:ln>
                <a:solidFill>
                  <a:prstClr val="black"/>
                </a:solidFill>
                <a:effectLst/>
                <a:uLnTx/>
                <a:uFillTx/>
                <a:latin typeface="Arial"/>
                <a:ea typeface="+mn-ea"/>
                <a:cs typeface="+mn-cs"/>
              </a:rPr>
              <a:t> Media (LinkedIn, ev. Facebook)</a:t>
            </a:r>
          </a:p>
        </p:txBody>
      </p:sp>
      <p:sp>
        <p:nvSpPr>
          <p:cNvPr id="94" name="Rechteck 93">
            <a:extLst>
              <a:ext uri="{FF2B5EF4-FFF2-40B4-BE49-F238E27FC236}">
                <a16:creationId xmlns:a16="http://schemas.microsoft.com/office/drawing/2014/main" id="{C465A849-ECE2-43C4-90EE-FAD2E9EF1631}"/>
              </a:ext>
            </a:extLst>
          </p:cNvPr>
          <p:cNvSpPr/>
          <p:nvPr/>
        </p:nvSpPr>
        <p:spPr>
          <a:xfrm>
            <a:off x="2008471" y="1711946"/>
            <a:ext cx="1340158" cy="484173"/>
          </a:xfrm>
          <a:prstGeom prst="rect">
            <a:avLst/>
          </a:prstGeom>
          <a:solidFill>
            <a:srgbClr val="A6CFF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1" i="0" u="none" strike="noStrike" kern="1200" cap="none" spc="0" normalizeH="0" baseline="0" noProof="0" dirty="0">
                <a:ln>
                  <a:noFill/>
                </a:ln>
                <a:solidFill>
                  <a:prstClr val="black"/>
                </a:solidFill>
                <a:effectLst/>
                <a:uLnTx/>
                <a:uFillTx/>
                <a:latin typeface="Arial"/>
                <a:ea typeface="+mn-ea"/>
                <a:cs typeface="+mn-cs"/>
              </a:rPr>
              <a:t>VN KVV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0" i="0" u="none" strike="noStrike" kern="1200" cap="none" spc="0" normalizeH="0" baseline="0" noProof="0" dirty="0">
                <a:ln>
                  <a:noFill/>
                </a:ln>
                <a:solidFill>
                  <a:prstClr val="black"/>
                </a:solidFill>
                <a:effectLst/>
                <a:uLnTx/>
                <a:uFillTx/>
                <a:latin typeface="Arial"/>
                <a:ea typeface="+mn-ea"/>
                <a:cs typeface="+mn-cs"/>
              </a:rPr>
              <a:t>Beeinflussung der VN-Teilnehmenden</a:t>
            </a:r>
          </a:p>
        </p:txBody>
      </p:sp>
      <p:sp>
        <p:nvSpPr>
          <p:cNvPr id="95" name="Rechteck 94">
            <a:extLst>
              <a:ext uri="{FF2B5EF4-FFF2-40B4-BE49-F238E27FC236}">
                <a16:creationId xmlns:a16="http://schemas.microsoft.com/office/drawing/2014/main" id="{F3202FA3-DE4C-4A7A-8247-0B3F7BF54736}"/>
              </a:ext>
            </a:extLst>
          </p:cNvPr>
          <p:cNvSpPr/>
          <p:nvPr/>
        </p:nvSpPr>
        <p:spPr>
          <a:xfrm>
            <a:off x="5056082" y="2719372"/>
            <a:ext cx="1340158" cy="938202"/>
          </a:xfrm>
          <a:prstGeom prst="rect">
            <a:avLst/>
          </a:prstGeom>
          <a:solidFill>
            <a:srgbClr val="C9A3A3">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Vorbereitung der Kanäle</a:t>
            </a:r>
          </a:p>
        </p:txBody>
      </p:sp>
      <p:sp>
        <p:nvSpPr>
          <p:cNvPr id="96" name="Rechteck 95">
            <a:extLst>
              <a:ext uri="{FF2B5EF4-FFF2-40B4-BE49-F238E27FC236}">
                <a16:creationId xmlns:a16="http://schemas.microsoft.com/office/drawing/2014/main" id="{EC0F4CC6-B842-44AD-8457-7E7803300E7C}"/>
              </a:ext>
            </a:extLst>
          </p:cNvPr>
          <p:cNvSpPr/>
          <p:nvPr/>
        </p:nvSpPr>
        <p:spPr>
          <a:xfrm>
            <a:off x="5861040" y="4717698"/>
            <a:ext cx="2054528" cy="5247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100" b="1" i="0" u="none" strike="noStrike" kern="1200" cap="none" spc="0" normalizeH="0" baseline="0" noProof="0" dirty="0">
                <a:ln>
                  <a:noFill/>
                </a:ln>
                <a:solidFill>
                  <a:prstClr val="black"/>
                </a:solidFill>
                <a:effectLst/>
                <a:uLnTx/>
                <a:uFillTx/>
                <a:latin typeface="Arial"/>
                <a:ea typeface="+mn-ea"/>
                <a:cs typeface="+mn-cs"/>
              </a:rPr>
              <a:t>VN Zulassungssteuerung</a:t>
            </a:r>
          </a:p>
        </p:txBody>
      </p:sp>
      <p:sp>
        <p:nvSpPr>
          <p:cNvPr id="97" name="Pfeil: Fünfeck 96">
            <a:extLst>
              <a:ext uri="{FF2B5EF4-FFF2-40B4-BE49-F238E27FC236}">
                <a16:creationId xmlns:a16="http://schemas.microsoft.com/office/drawing/2014/main" id="{2E8A47E4-E773-41E9-84A3-8E3A4CE125E5}"/>
              </a:ext>
            </a:extLst>
          </p:cNvPr>
          <p:cNvSpPr/>
          <p:nvPr/>
        </p:nvSpPr>
        <p:spPr>
          <a:xfrm>
            <a:off x="6439567" y="3709725"/>
            <a:ext cx="5480861" cy="432000"/>
          </a:xfrm>
          <a:prstGeom prst="homePlate">
            <a:avLst/>
          </a:prstGeom>
          <a:solidFill>
            <a:srgbClr val="ABB5AB">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Fortlaufenden Medienarbeit</a:t>
            </a:r>
          </a:p>
        </p:txBody>
      </p:sp>
      <p:sp>
        <p:nvSpPr>
          <p:cNvPr id="98" name="Pfeil: Fünfeck 97">
            <a:extLst>
              <a:ext uri="{FF2B5EF4-FFF2-40B4-BE49-F238E27FC236}">
                <a16:creationId xmlns:a16="http://schemas.microsoft.com/office/drawing/2014/main" id="{82B23D91-7D2E-42A5-8223-D420C12F88BC}"/>
              </a:ext>
            </a:extLst>
          </p:cNvPr>
          <p:cNvSpPr/>
          <p:nvPr/>
        </p:nvSpPr>
        <p:spPr>
          <a:xfrm>
            <a:off x="6439567" y="4209037"/>
            <a:ext cx="5480861" cy="443935"/>
          </a:xfrm>
          <a:prstGeom prst="homePlate">
            <a:avLst/>
          </a:prstGeom>
          <a:solidFill>
            <a:srgbClr val="ABB5AB">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Medienmonitoring</a:t>
            </a:r>
          </a:p>
        </p:txBody>
      </p:sp>
      <p:sp>
        <p:nvSpPr>
          <p:cNvPr id="99" name="Pfeil: Fünfeck 98">
            <a:extLst>
              <a:ext uri="{FF2B5EF4-FFF2-40B4-BE49-F238E27FC236}">
                <a16:creationId xmlns:a16="http://schemas.microsoft.com/office/drawing/2014/main" id="{314068A7-BED5-40C1-B7EC-CF3B60E6E9EC}"/>
              </a:ext>
            </a:extLst>
          </p:cNvPr>
          <p:cNvSpPr/>
          <p:nvPr/>
        </p:nvSpPr>
        <p:spPr>
          <a:xfrm>
            <a:off x="6439567" y="1703247"/>
            <a:ext cx="5480861" cy="432000"/>
          </a:xfrm>
          <a:prstGeom prst="homePlate">
            <a:avLst/>
          </a:prstGeom>
          <a:solidFill>
            <a:srgbClr val="A6CFF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Aufbau Allianz</a:t>
            </a:r>
          </a:p>
        </p:txBody>
      </p:sp>
      <p:sp>
        <p:nvSpPr>
          <p:cNvPr id="100" name="Pfeil: Fünfeck 99">
            <a:extLst>
              <a:ext uri="{FF2B5EF4-FFF2-40B4-BE49-F238E27FC236}">
                <a16:creationId xmlns:a16="http://schemas.microsoft.com/office/drawing/2014/main" id="{BB562B7D-0D0C-4E75-B7E0-20E69A697D8E}"/>
              </a:ext>
            </a:extLst>
          </p:cNvPr>
          <p:cNvSpPr/>
          <p:nvPr/>
        </p:nvSpPr>
        <p:spPr>
          <a:xfrm>
            <a:off x="6439567" y="2202559"/>
            <a:ext cx="5480861" cy="443935"/>
          </a:xfrm>
          <a:prstGeom prst="homePlate">
            <a:avLst/>
          </a:prstGeom>
          <a:solidFill>
            <a:srgbClr val="A6CFF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1200" cap="none" spc="0" normalizeH="0" baseline="0" noProof="0" dirty="0">
                <a:ln>
                  <a:noFill/>
                </a:ln>
                <a:solidFill>
                  <a:prstClr val="black"/>
                </a:solidFill>
                <a:effectLst/>
                <a:uLnTx/>
                <a:uFillTx/>
                <a:latin typeface="Arial"/>
                <a:ea typeface="+mn-ea"/>
                <a:cs typeface="+mn-cs"/>
              </a:rPr>
              <a:t>Konstante Bearbeitung sämtlicher Zielgruppen mit unseren Inhalten</a:t>
            </a:r>
          </a:p>
        </p:txBody>
      </p:sp>
      <p:sp>
        <p:nvSpPr>
          <p:cNvPr id="101" name="Rechteck 100">
            <a:extLst>
              <a:ext uri="{FF2B5EF4-FFF2-40B4-BE49-F238E27FC236}">
                <a16:creationId xmlns:a16="http://schemas.microsoft.com/office/drawing/2014/main" id="{024DDBED-7A50-4404-AE3E-3A262BBA7B8B}"/>
              </a:ext>
            </a:extLst>
          </p:cNvPr>
          <p:cNvSpPr/>
          <p:nvPr/>
        </p:nvSpPr>
        <p:spPr>
          <a:xfrm>
            <a:off x="2008472" y="3718562"/>
            <a:ext cx="1340157" cy="938202"/>
          </a:xfrm>
          <a:prstGeom prst="rect">
            <a:avLst/>
          </a:prstGeom>
          <a:solidFill>
            <a:srgbClr val="ABB5AB">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1" i="0" u="none" strike="noStrike" kern="1200" cap="none" spc="0" normalizeH="0" baseline="0" noProof="0" dirty="0">
                <a:ln>
                  <a:noFill/>
                </a:ln>
                <a:solidFill>
                  <a:prstClr val="black"/>
                </a:solidFill>
                <a:effectLst/>
                <a:uLnTx/>
                <a:uFillTx/>
                <a:latin typeface="Arial"/>
                <a:ea typeface="+mn-ea"/>
                <a:cs typeface="+mn-cs"/>
              </a:rPr>
              <a:t>VN KVV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0" i="0" u="none" strike="noStrike" kern="1200" cap="none" spc="0" normalizeH="0" baseline="0" noProof="0" dirty="0">
                <a:ln>
                  <a:noFill/>
                </a:ln>
                <a:solidFill>
                  <a:prstClr val="black"/>
                </a:solidFill>
                <a:effectLst/>
                <a:uLnTx/>
                <a:uFillTx/>
                <a:latin typeface="Arial"/>
                <a:ea typeface="+mn-ea"/>
                <a:cs typeface="+mn-cs"/>
              </a:rPr>
              <a:t>Story-Pitching  bei Medien</a:t>
            </a:r>
          </a:p>
        </p:txBody>
      </p:sp>
      <p:sp>
        <p:nvSpPr>
          <p:cNvPr id="55" name="Rechteck 54">
            <a:extLst>
              <a:ext uri="{FF2B5EF4-FFF2-40B4-BE49-F238E27FC236}">
                <a16:creationId xmlns:a16="http://schemas.microsoft.com/office/drawing/2014/main" id="{4B326A73-B420-46C4-A418-46023C1CFFFE}"/>
              </a:ext>
            </a:extLst>
          </p:cNvPr>
          <p:cNvSpPr/>
          <p:nvPr/>
        </p:nvSpPr>
        <p:spPr>
          <a:xfrm>
            <a:off x="2003785" y="2221432"/>
            <a:ext cx="1340157" cy="423719"/>
          </a:xfrm>
          <a:prstGeom prst="rect">
            <a:avLst/>
          </a:prstGeom>
          <a:solidFill>
            <a:srgbClr val="A6CFF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1" i="0" u="none" strike="noStrike" kern="1200" cap="none" spc="0" normalizeH="0" baseline="0" noProof="0" dirty="0">
                <a:ln>
                  <a:noFill/>
                </a:ln>
                <a:solidFill>
                  <a:prstClr val="black"/>
                </a:solidFill>
                <a:effectLst/>
                <a:uLnTx/>
                <a:uFillTx/>
                <a:latin typeface="Arial"/>
                <a:ea typeface="+mn-ea"/>
                <a:cs typeface="+mn-cs"/>
              </a:rPr>
              <a:t>Ertragsausfälle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050" b="0" i="0" u="none" strike="noStrike" kern="1200" cap="none" spc="0" normalizeH="0" baseline="0" noProof="0" dirty="0">
                <a:ln>
                  <a:noFill/>
                </a:ln>
                <a:solidFill>
                  <a:prstClr val="black"/>
                </a:solidFill>
                <a:effectLst/>
                <a:uLnTx/>
                <a:uFillTx/>
                <a:latin typeface="Arial"/>
                <a:ea typeface="+mn-ea"/>
                <a:cs typeface="+mn-cs"/>
              </a:rPr>
              <a:t>Standesinitiativen</a:t>
            </a:r>
          </a:p>
        </p:txBody>
      </p:sp>
    </p:spTree>
    <p:extLst>
      <p:ext uri="{BB962C8B-B14F-4D97-AF65-F5344CB8AC3E}">
        <p14:creationId xmlns:p14="http://schemas.microsoft.com/office/powerpoint/2010/main" val="380574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3F546-9B32-4242-B9AB-B835873FC979}"/>
              </a:ext>
            </a:extLst>
          </p:cNvPr>
          <p:cNvSpPr>
            <a:spLocks noGrp="1"/>
          </p:cNvSpPr>
          <p:nvPr>
            <p:ph type="title"/>
          </p:nvPr>
        </p:nvSpPr>
        <p:spPr/>
        <p:txBody>
          <a:bodyPr/>
          <a:lstStyle/>
          <a:p>
            <a:r>
              <a:rPr lang="de-CH" dirty="0"/>
              <a:t>1. Ausgangslage</a:t>
            </a:r>
          </a:p>
        </p:txBody>
      </p:sp>
    </p:spTree>
    <p:extLst>
      <p:ext uri="{BB962C8B-B14F-4D97-AF65-F5344CB8AC3E}">
        <p14:creationId xmlns:p14="http://schemas.microsoft.com/office/powerpoint/2010/main" val="212657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395E1-3164-4DBE-B77A-92ED28D6E289}"/>
              </a:ext>
            </a:extLst>
          </p:cNvPr>
          <p:cNvSpPr>
            <a:spLocks noGrp="1"/>
          </p:cNvSpPr>
          <p:nvPr>
            <p:ph type="title"/>
          </p:nvPr>
        </p:nvSpPr>
        <p:spPr/>
        <p:txBody>
          <a:bodyPr/>
          <a:lstStyle/>
          <a:p>
            <a:r>
              <a:rPr lang="de-CH" dirty="0"/>
              <a:t>Ausgangslage</a:t>
            </a:r>
          </a:p>
        </p:txBody>
      </p:sp>
      <p:sp>
        <p:nvSpPr>
          <p:cNvPr id="3" name="Inhaltsplatzhalter 2">
            <a:extLst>
              <a:ext uri="{FF2B5EF4-FFF2-40B4-BE49-F238E27FC236}">
                <a16:creationId xmlns:a16="http://schemas.microsoft.com/office/drawing/2014/main" id="{8F4BBAE1-3201-400C-BE19-AE9D4C25238E}"/>
              </a:ext>
            </a:extLst>
          </p:cNvPr>
          <p:cNvSpPr>
            <a:spLocks noGrp="1"/>
          </p:cNvSpPr>
          <p:nvPr>
            <p:ph idx="1"/>
          </p:nvPr>
        </p:nvSpPr>
        <p:spPr/>
        <p:txBody>
          <a:bodyPr>
            <a:normAutofit fontScale="92500" lnSpcReduction="20000"/>
          </a:bodyPr>
          <a:lstStyle/>
          <a:p>
            <a:pPr>
              <a:spcAft>
                <a:spcPts val="600"/>
              </a:spcAft>
            </a:pPr>
            <a:r>
              <a:rPr lang="de-CH" dirty="0"/>
              <a:t>Mit der neuen Spitalfinanzierung 2012 wurde der stationäre Bereich neu organisiert: </a:t>
            </a:r>
          </a:p>
          <a:p>
            <a:pPr marL="457200" indent="-457200">
              <a:spcAft>
                <a:spcPts val="1200"/>
              </a:spcAft>
              <a:buFont typeface="Arial" panose="020B0604020202020204" pitchFamily="34" charset="0"/>
              <a:buChar char="•"/>
            </a:pPr>
            <a:r>
              <a:rPr lang="de-CH" dirty="0"/>
              <a:t>Eine </a:t>
            </a:r>
            <a:r>
              <a:rPr lang="de-CH" b="1" dirty="0"/>
              <a:t>einheitliche Finanzierung </a:t>
            </a:r>
            <a:r>
              <a:rPr lang="de-CH" dirty="0"/>
              <a:t>(55% Kanton, 45% Krankenversicherung);</a:t>
            </a:r>
          </a:p>
          <a:p>
            <a:pPr marL="457200" indent="-457200">
              <a:spcAft>
                <a:spcPts val="1200"/>
              </a:spcAft>
              <a:buFont typeface="Arial" panose="020B0604020202020204" pitchFamily="34" charset="0"/>
              <a:buChar char="•"/>
            </a:pPr>
            <a:r>
              <a:rPr lang="de-CH" dirty="0"/>
              <a:t>Eine </a:t>
            </a:r>
            <a:r>
              <a:rPr lang="de-CH" b="1" dirty="0"/>
              <a:t>erhöhte Transparenz </a:t>
            </a:r>
            <a:r>
              <a:rPr lang="de-CH" dirty="0"/>
              <a:t>bei der Leistungserbringung mit gesamtschweizerisch einheitlichen Fallpauschalen;</a:t>
            </a:r>
          </a:p>
          <a:p>
            <a:pPr marL="457200" indent="-457200">
              <a:buFont typeface="Arial" panose="020B0604020202020204" pitchFamily="34" charset="0"/>
              <a:buChar char="•"/>
            </a:pPr>
            <a:r>
              <a:rPr lang="de-CH" dirty="0"/>
              <a:t>Die </a:t>
            </a:r>
            <a:r>
              <a:rPr lang="de-CH" b="1" dirty="0"/>
              <a:t>freie Spitalwahl </a:t>
            </a:r>
            <a:r>
              <a:rPr lang="de-CH" dirty="0"/>
              <a:t>für die Bevölkerung.</a:t>
            </a:r>
          </a:p>
          <a:p>
            <a:endParaRPr lang="de-CH" dirty="0"/>
          </a:p>
          <a:p>
            <a:r>
              <a:rPr lang="de-CH" dirty="0"/>
              <a:t>Mit diesen klar </a:t>
            </a:r>
            <a:r>
              <a:rPr lang="de-CH" b="1" dirty="0"/>
              <a:t>wettbewerblich ausgestalteten Ansätzen</a:t>
            </a:r>
            <a:r>
              <a:rPr lang="de-CH" dirty="0"/>
              <a:t> wurde eine medizinisch und ökonomisch sinnvolle </a:t>
            </a:r>
            <a:r>
              <a:rPr lang="de-CH" b="1" dirty="0"/>
              <a:t>Umwandlung und Bereinigung</a:t>
            </a:r>
            <a:r>
              <a:rPr lang="de-CH" dirty="0"/>
              <a:t> unserer Spitallandschaft angestossen. </a:t>
            </a:r>
          </a:p>
          <a:p>
            <a:endParaRPr lang="de-CH" dirty="0"/>
          </a:p>
        </p:txBody>
      </p:sp>
      <p:sp>
        <p:nvSpPr>
          <p:cNvPr id="4" name="Textplatzhalter 3">
            <a:extLst>
              <a:ext uri="{FF2B5EF4-FFF2-40B4-BE49-F238E27FC236}">
                <a16:creationId xmlns:a16="http://schemas.microsoft.com/office/drawing/2014/main" id="{54D165C9-B35B-4B68-A3A7-49FDDB1B1FEC}"/>
              </a:ext>
            </a:extLst>
          </p:cNvPr>
          <p:cNvSpPr>
            <a:spLocks noGrp="1"/>
          </p:cNvSpPr>
          <p:nvPr>
            <p:ph type="body" sz="quarter" idx="13"/>
          </p:nvPr>
        </p:nvSpPr>
        <p:spPr/>
        <p:txBody>
          <a:bodyPr>
            <a:normAutofit fontScale="92500" lnSpcReduction="20000"/>
          </a:bodyPr>
          <a:lstStyle/>
          <a:p>
            <a:r>
              <a:rPr lang="de-CH"/>
              <a:t>Neue Spitalfinanzierung</a:t>
            </a:r>
            <a:endParaRPr lang="de-CH" dirty="0"/>
          </a:p>
        </p:txBody>
      </p:sp>
    </p:spTree>
    <p:extLst>
      <p:ext uri="{BB962C8B-B14F-4D97-AF65-F5344CB8AC3E}">
        <p14:creationId xmlns:p14="http://schemas.microsoft.com/office/powerpoint/2010/main" val="407429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395E1-3164-4DBE-B77A-92ED28D6E289}"/>
              </a:ext>
            </a:extLst>
          </p:cNvPr>
          <p:cNvSpPr>
            <a:spLocks noGrp="1"/>
          </p:cNvSpPr>
          <p:nvPr>
            <p:ph type="title"/>
          </p:nvPr>
        </p:nvSpPr>
        <p:spPr/>
        <p:txBody>
          <a:bodyPr/>
          <a:lstStyle/>
          <a:p>
            <a:r>
              <a:rPr lang="de-CH" dirty="0"/>
              <a:t>Ausgangslage</a:t>
            </a:r>
          </a:p>
        </p:txBody>
      </p:sp>
      <p:sp>
        <p:nvSpPr>
          <p:cNvPr id="3" name="Inhaltsplatzhalter 2">
            <a:extLst>
              <a:ext uri="{FF2B5EF4-FFF2-40B4-BE49-F238E27FC236}">
                <a16:creationId xmlns:a16="http://schemas.microsoft.com/office/drawing/2014/main" id="{8F4BBAE1-3201-400C-BE19-AE9D4C25238E}"/>
              </a:ext>
            </a:extLst>
          </p:cNvPr>
          <p:cNvSpPr>
            <a:spLocks noGrp="1"/>
          </p:cNvSpPr>
          <p:nvPr>
            <p:ph idx="1"/>
          </p:nvPr>
        </p:nvSpPr>
        <p:spPr/>
        <p:txBody>
          <a:bodyPr>
            <a:normAutofit fontScale="92500" lnSpcReduction="10000"/>
          </a:bodyPr>
          <a:lstStyle/>
          <a:p>
            <a:pPr>
              <a:spcAft>
                <a:spcPts val="600"/>
              </a:spcAft>
            </a:pPr>
            <a:r>
              <a:rPr lang="de-CH" dirty="0"/>
              <a:t>Vom Bund verfügte disruptive Massnahmen würden diese evolutive Transformation behindern. Genau das droht heute von drei Seiten:</a:t>
            </a:r>
          </a:p>
          <a:p>
            <a:pPr marL="514350" lvl="0" indent="-514350">
              <a:spcAft>
                <a:spcPts val="1200"/>
              </a:spcAft>
              <a:buFont typeface="+mj-lt"/>
              <a:buAutoNum type="arabicPeriod"/>
            </a:pPr>
            <a:r>
              <a:rPr lang="de-CH" dirty="0"/>
              <a:t>Die </a:t>
            </a:r>
            <a:r>
              <a:rPr lang="de-CH" b="1" dirty="0"/>
              <a:t>Änderung des KVG </a:t>
            </a:r>
            <a:r>
              <a:rPr lang="de-CH" dirty="0"/>
              <a:t>(Massnahmen zur Kostendämpfung – Paket 2) als indirekter Gegenvorschlag zur Kostenbremse-Initiative der CVP</a:t>
            </a:r>
          </a:p>
          <a:p>
            <a:pPr marL="514350" lvl="0" indent="-514350">
              <a:spcAft>
                <a:spcPts val="1200"/>
              </a:spcAft>
              <a:buFont typeface="+mj-lt"/>
              <a:buAutoNum type="arabicPeriod"/>
            </a:pPr>
            <a:r>
              <a:rPr lang="de-CH" dirty="0"/>
              <a:t>Die </a:t>
            </a:r>
            <a:r>
              <a:rPr lang="de-CH" b="1" dirty="0"/>
              <a:t>Revision der Krankenversicherungsverordnung KVV</a:t>
            </a:r>
            <a:r>
              <a:rPr lang="de-CH" dirty="0"/>
              <a:t> </a:t>
            </a:r>
          </a:p>
          <a:p>
            <a:pPr marL="514350" lvl="0" indent="-514350">
              <a:buFont typeface="+mj-lt"/>
              <a:buAutoNum type="arabicPeriod"/>
            </a:pPr>
            <a:r>
              <a:rPr lang="de-CH" dirty="0"/>
              <a:t>Die Weigerung von Bund und Krankenkassen, sich an den durch den Bundesrat wegen COVID-19 bestellten </a:t>
            </a:r>
            <a:r>
              <a:rPr lang="de-CH" b="1" dirty="0"/>
              <a:t>maximalen Vorhalteleistungen</a:t>
            </a:r>
            <a:r>
              <a:rPr lang="de-CH" dirty="0"/>
              <a:t> bei den Spitälern («Behandlungsverbot») zu beteiligen. </a:t>
            </a:r>
          </a:p>
          <a:p>
            <a:pPr>
              <a:spcAft>
                <a:spcPts val="600"/>
              </a:spcAft>
            </a:pPr>
            <a:endParaRPr lang="de-CH" dirty="0"/>
          </a:p>
        </p:txBody>
      </p:sp>
      <p:sp>
        <p:nvSpPr>
          <p:cNvPr id="4" name="Textplatzhalter 3">
            <a:extLst>
              <a:ext uri="{FF2B5EF4-FFF2-40B4-BE49-F238E27FC236}">
                <a16:creationId xmlns:a16="http://schemas.microsoft.com/office/drawing/2014/main" id="{54D165C9-B35B-4B68-A3A7-49FDDB1B1FEC}"/>
              </a:ext>
            </a:extLst>
          </p:cNvPr>
          <p:cNvSpPr>
            <a:spLocks noGrp="1"/>
          </p:cNvSpPr>
          <p:nvPr>
            <p:ph type="body" sz="quarter" idx="13"/>
          </p:nvPr>
        </p:nvSpPr>
        <p:spPr/>
        <p:txBody>
          <a:bodyPr>
            <a:normAutofit fontScale="92500" lnSpcReduction="20000"/>
          </a:bodyPr>
          <a:lstStyle/>
          <a:p>
            <a:r>
              <a:rPr lang="de-CH" dirty="0"/>
              <a:t>Transformation der Spitallandschaft: disruptiv oder evolutiv?</a:t>
            </a:r>
          </a:p>
        </p:txBody>
      </p:sp>
    </p:spTree>
    <p:extLst>
      <p:ext uri="{BB962C8B-B14F-4D97-AF65-F5344CB8AC3E}">
        <p14:creationId xmlns:p14="http://schemas.microsoft.com/office/powerpoint/2010/main" val="318409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395E1-3164-4DBE-B77A-92ED28D6E289}"/>
              </a:ext>
            </a:extLst>
          </p:cNvPr>
          <p:cNvSpPr>
            <a:spLocks noGrp="1"/>
          </p:cNvSpPr>
          <p:nvPr>
            <p:ph type="title"/>
          </p:nvPr>
        </p:nvSpPr>
        <p:spPr/>
        <p:txBody>
          <a:bodyPr/>
          <a:lstStyle/>
          <a:p>
            <a:r>
              <a:rPr lang="de-CH" dirty="0"/>
              <a:t>Ausgangslage</a:t>
            </a:r>
          </a:p>
        </p:txBody>
      </p:sp>
      <p:sp>
        <p:nvSpPr>
          <p:cNvPr id="3" name="Inhaltsplatzhalter 2">
            <a:extLst>
              <a:ext uri="{FF2B5EF4-FFF2-40B4-BE49-F238E27FC236}">
                <a16:creationId xmlns:a16="http://schemas.microsoft.com/office/drawing/2014/main" id="{8F4BBAE1-3201-400C-BE19-AE9D4C25238E}"/>
              </a:ext>
            </a:extLst>
          </p:cNvPr>
          <p:cNvSpPr>
            <a:spLocks noGrp="1"/>
          </p:cNvSpPr>
          <p:nvPr>
            <p:ph idx="1"/>
          </p:nvPr>
        </p:nvSpPr>
        <p:spPr/>
        <p:txBody>
          <a:bodyPr>
            <a:normAutofit fontScale="85000" lnSpcReduction="20000"/>
          </a:bodyPr>
          <a:lstStyle/>
          <a:p>
            <a:r>
              <a:rPr lang="de-CH" dirty="0"/>
              <a:t> </a:t>
            </a:r>
          </a:p>
          <a:p>
            <a:pPr marL="457200" lvl="0" indent="-457200">
              <a:spcAft>
                <a:spcPts val="1200"/>
              </a:spcAft>
              <a:buFont typeface="Arial" panose="020B0604020202020204" pitchFamily="34" charset="0"/>
              <a:buChar char="•"/>
            </a:pPr>
            <a:r>
              <a:rPr lang="de-CH" dirty="0"/>
              <a:t>Durch die Unterfinanzierung (KVV, Ertragsausfälle) der Spitalversorgung sind </a:t>
            </a:r>
            <a:r>
              <a:rPr lang="de-CH" b="1" dirty="0"/>
              <a:t>Spitalschliessungen und Rationierungen</a:t>
            </a:r>
            <a:r>
              <a:rPr lang="de-CH" dirty="0"/>
              <a:t> zu erwarten – mit anderen Worten eine </a:t>
            </a:r>
            <a:r>
              <a:rPr lang="de-CH" b="1" dirty="0"/>
              <a:t>Zwei-Klassen-Medizin</a:t>
            </a:r>
            <a:r>
              <a:rPr lang="de-CH" dirty="0"/>
              <a:t>.</a:t>
            </a:r>
          </a:p>
          <a:p>
            <a:pPr marL="457200" lvl="0" indent="-457200">
              <a:spcAft>
                <a:spcPts val="1200"/>
              </a:spcAft>
              <a:buFont typeface="Arial" panose="020B0604020202020204" pitchFamily="34" charset="0"/>
              <a:buChar char="•"/>
            </a:pPr>
            <a:r>
              <a:rPr lang="de-CH" dirty="0"/>
              <a:t>Die KVG-Revision mit dem vorgeschlagenen Globalbudget führt zu einem </a:t>
            </a:r>
            <a:r>
              <a:rPr lang="de-CH" b="1" dirty="0"/>
              <a:t>Bürokratie-Monster</a:t>
            </a:r>
            <a:r>
              <a:rPr lang="de-CH" dirty="0"/>
              <a:t> mit der Gefahr von langen Wartezeiten und einer Steuerung, die </a:t>
            </a:r>
            <a:r>
              <a:rPr lang="de-CH" b="1" dirty="0"/>
              <a:t>die Kompetenzen der Kantone massiv untergräbt</a:t>
            </a:r>
            <a:r>
              <a:rPr lang="de-CH" dirty="0"/>
              <a:t>.</a:t>
            </a:r>
          </a:p>
          <a:p>
            <a:pPr marL="457200" lvl="0" indent="-457200">
              <a:spcAft>
                <a:spcPts val="1200"/>
              </a:spcAft>
              <a:buFont typeface="Arial" panose="020B0604020202020204" pitchFamily="34" charset="0"/>
              <a:buChar char="•"/>
            </a:pPr>
            <a:r>
              <a:rPr lang="de-CH" dirty="0"/>
              <a:t>Da der Bundesrat künftig entscheiden wird, welchen Patientengruppen wieviel Ressourcen zukommen sollen, sind </a:t>
            </a:r>
            <a:r>
              <a:rPr lang="de-CH" b="1" dirty="0"/>
              <a:t>massive Verteilkämpfe zwischen Kantonen, Leistungserbringern und verschiedenen Patientenorganisationen</a:t>
            </a:r>
            <a:r>
              <a:rPr lang="de-CH" dirty="0"/>
              <a:t> zu erwarten.</a:t>
            </a:r>
          </a:p>
        </p:txBody>
      </p:sp>
      <p:sp>
        <p:nvSpPr>
          <p:cNvPr id="4" name="Textplatzhalter 3">
            <a:extLst>
              <a:ext uri="{FF2B5EF4-FFF2-40B4-BE49-F238E27FC236}">
                <a16:creationId xmlns:a16="http://schemas.microsoft.com/office/drawing/2014/main" id="{54D165C9-B35B-4B68-A3A7-49FDDB1B1FEC}"/>
              </a:ext>
            </a:extLst>
          </p:cNvPr>
          <p:cNvSpPr>
            <a:spLocks noGrp="1"/>
          </p:cNvSpPr>
          <p:nvPr>
            <p:ph type="body" sz="quarter" idx="13"/>
          </p:nvPr>
        </p:nvSpPr>
        <p:spPr/>
        <p:txBody>
          <a:bodyPr>
            <a:normAutofit fontScale="92500" lnSpcReduction="20000"/>
          </a:bodyPr>
          <a:lstStyle/>
          <a:p>
            <a:r>
              <a:rPr lang="de-CH" dirty="0"/>
              <a:t>Disruptive Folgen der bundesrätlichen Politik</a:t>
            </a:r>
          </a:p>
        </p:txBody>
      </p:sp>
    </p:spTree>
    <p:extLst>
      <p:ext uri="{BB962C8B-B14F-4D97-AF65-F5344CB8AC3E}">
        <p14:creationId xmlns:p14="http://schemas.microsoft.com/office/powerpoint/2010/main" val="113820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395E1-3164-4DBE-B77A-92ED28D6E289}"/>
              </a:ext>
            </a:extLst>
          </p:cNvPr>
          <p:cNvSpPr>
            <a:spLocks noGrp="1"/>
          </p:cNvSpPr>
          <p:nvPr>
            <p:ph type="title"/>
          </p:nvPr>
        </p:nvSpPr>
        <p:spPr/>
        <p:txBody>
          <a:bodyPr/>
          <a:lstStyle/>
          <a:p>
            <a:r>
              <a:rPr lang="de-CH" dirty="0"/>
              <a:t>Ausgangslage</a:t>
            </a:r>
          </a:p>
        </p:txBody>
      </p:sp>
      <p:sp>
        <p:nvSpPr>
          <p:cNvPr id="4" name="Textplatzhalter 3">
            <a:extLst>
              <a:ext uri="{FF2B5EF4-FFF2-40B4-BE49-F238E27FC236}">
                <a16:creationId xmlns:a16="http://schemas.microsoft.com/office/drawing/2014/main" id="{54D165C9-B35B-4B68-A3A7-49FDDB1B1FEC}"/>
              </a:ext>
            </a:extLst>
          </p:cNvPr>
          <p:cNvSpPr>
            <a:spLocks noGrp="1"/>
          </p:cNvSpPr>
          <p:nvPr>
            <p:ph type="body" sz="quarter" idx="13"/>
          </p:nvPr>
        </p:nvSpPr>
        <p:spPr/>
        <p:txBody>
          <a:bodyPr>
            <a:normAutofit fontScale="92500" lnSpcReduction="20000"/>
          </a:bodyPr>
          <a:lstStyle/>
          <a:p>
            <a:r>
              <a:rPr lang="de-CH" dirty="0"/>
              <a:t>Drei Eingriffe mit disruptivem Potential</a:t>
            </a:r>
          </a:p>
        </p:txBody>
      </p:sp>
      <p:sp>
        <p:nvSpPr>
          <p:cNvPr id="7" name="Kreuz 6">
            <a:extLst>
              <a:ext uri="{FF2B5EF4-FFF2-40B4-BE49-F238E27FC236}">
                <a16:creationId xmlns:a16="http://schemas.microsoft.com/office/drawing/2014/main" id="{E1370F63-B5D9-44F1-B904-09984CDB5D7A}"/>
              </a:ext>
            </a:extLst>
          </p:cNvPr>
          <p:cNvSpPr/>
          <p:nvPr/>
        </p:nvSpPr>
        <p:spPr>
          <a:xfrm>
            <a:off x="5371749" y="4580356"/>
            <a:ext cx="1448502" cy="1440724"/>
          </a:xfrm>
          <a:prstGeom prst="plus">
            <a:avLst>
              <a:gd name="adj" fmla="val 3054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grpSp>
        <p:nvGrpSpPr>
          <p:cNvPr id="8" name="Grafik 7">
            <a:extLst>
              <a:ext uri="{FF2B5EF4-FFF2-40B4-BE49-F238E27FC236}">
                <a16:creationId xmlns:a16="http://schemas.microsoft.com/office/drawing/2014/main" id="{81145B02-3472-482B-8E5F-9F00D17BAB37}"/>
              </a:ext>
            </a:extLst>
          </p:cNvPr>
          <p:cNvGrpSpPr>
            <a:grpSpLocks noChangeAspect="1"/>
          </p:cNvGrpSpPr>
          <p:nvPr/>
        </p:nvGrpSpPr>
        <p:grpSpPr>
          <a:xfrm>
            <a:off x="5781540" y="5004104"/>
            <a:ext cx="628918" cy="628776"/>
            <a:chOff x="4218420" y="2185398"/>
            <a:chExt cx="457173" cy="457069"/>
          </a:xfrm>
          <a:solidFill>
            <a:srgbClr val="000000"/>
          </a:solidFill>
        </p:grpSpPr>
        <p:sp>
          <p:nvSpPr>
            <p:cNvPr id="9" name="Freihandform 785">
              <a:extLst>
                <a:ext uri="{FF2B5EF4-FFF2-40B4-BE49-F238E27FC236}">
                  <a16:creationId xmlns:a16="http://schemas.microsoft.com/office/drawing/2014/main" id="{0480EF9B-8409-4675-9AE3-D15DC717F760}"/>
                </a:ext>
              </a:extLst>
            </p:cNvPr>
            <p:cNvSpPr/>
            <p:nvPr/>
          </p:nvSpPr>
          <p:spPr>
            <a:xfrm>
              <a:off x="4218420" y="2185398"/>
              <a:ext cx="457173" cy="457069"/>
            </a:xfrm>
            <a:custGeom>
              <a:avLst/>
              <a:gdLst>
                <a:gd name="connsiteX0" fmla="*/ 228587 w 457173"/>
                <a:gd name="connsiteY0" fmla="*/ 10475 h 457069"/>
                <a:gd name="connsiteX1" fmla="*/ 382806 w 457173"/>
                <a:gd name="connsiteY1" fmla="*/ 74350 h 457069"/>
                <a:gd name="connsiteX2" fmla="*/ 446696 w 457173"/>
                <a:gd name="connsiteY2" fmla="*/ 228535 h 457069"/>
                <a:gd name="connsiteX3" fmla="*/ 382806 w 457173"/>
                <a:gd name="connsiteY3" fmla="*/ 382719 h 457069"/>
                <a:gd name="connsiteX4" fmla="*/ 228587 w 457173"/>
                <a:gd name="connsiteY4" fmla="*/ 446595 h 457069"/>
                <a:gd name="connsiteX5" fmla="*/ 74367 w 457173"/>
                <a:gd name="connsiteY5" fmla="*/ 382719 h 457069"/>
                <a:gd name="connsiteX6" fmla="*/ 10477 w 457173"/>
                <a:gd name="connsiteY6" fmla="*/ 228535 h 457069"/>
                <a:gd name="connsiteX7" fmla="*/ 74367 w 457173"/>
                <a:gd name="connsiteY7" fmla="*/ 74350 h 457069"/>
                <a:gd name="connsiteX8" fmla="*/ 228587 w 457173"/>
                <a:gd name="connsiteY8" fmla="*/ 10475 h 457069"/>
                <a:gd name="connsiteX9" fmla="*/ 228587 w 457173"/>
                <a:gd name="connsiteY9" fmla="*/ 0 h 457069"/>
                <a:gd name="connsiteX10" fmla="*/ 0 w 457173"/>
                <a:gd name="connsiteY10" fmla="*/ 228535 h 457069"/>
                <a:gd name="connsiteX11" fmla="*/ 228587 w 457173"/>
                <a:gd name="connsiteY11" fmla="*/ 457069 h 457069"/>
                <a:gd name="connsiteX12" fmla="*/ 457173 w 457173"/>
                <a:gd name="connsiteY12" fmla="*/ 228535 h 457069"/>
                <a:gd name="connsiteX13" fmla="*/ 228587 w 457173"/>
                <a:gd name="connsiteY13" fmla="*/ 0 h 457069"/>
                <a:gd name="connsiteX14" fmla="*/ 228587 w 457173"/>
                <a:gd name="connsiteY14" fmla="*/ 0 h 457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173" h="457069">
                  <a:moveTo>
                    <a:pt x="228587" y="10475"/>
                  </a:moveTo>
                  <a:cubicBezTo>
                    <a:pt x="286838" y="10475"/>
                    <a:pt x="341623" y="33157"/>
                    <a:pt x="382806" y="74350"/>
                  </a:cubicBezTo>
                  <a:cubicBezTo>
                    <a:pt x="424009" y="115543"/>
                    <a:pt x="446696" y="170296"/>
                    <a:pt x="446696" y="228535"/>
                  </a:cubicBezTo>
                  <a:cubicBezTo>
                    <a:pt x="446696" y="286773"/>
                    <a:pt x="424009" y="341545"/>
                    <a:pt x="382806" y="382719"/>
                  </a:cubicBezTo>
                  <a:cubicBezTo>
                    <a:pt x="341604" y="423913"/>
                    <a:pt x="286838" y="446595"/>
                    <a:pt x="228587" y="446595"/>
                  </a:cubicBezTo>
                  <a:cubicBezTo>
                    <a:pt x="170335" y="446595"/>
                    <a:pt x="115551" y="423913"/>
                    <a:pt x="74367" y="382719"/>
                  </a:cubicBezTo>
                  <a:cubicBezTo>
                    <a:pt x="33164" y="341526"/>
                    <a:pt x="10477" y="286773"/>
                    <a:pt x="10477" y="228535"/>
                  </a:cubicBezTo>
                  <a:cubicBezTo>
                    <a:pt x="10477" y="170296"/>
                    <a:pt x="33164" y="115524"/>
                    <a:pt x="74367" y="74350"/>
                  </a:cubicBezTo>
                  <a:cubicBezTo>
                    <a:pt x="115551" y="33157"/>
                    <a:pt x="170335" y="10475"/>
                    <a:pt x="228587" y="10475"/>
                  </a:cubicBezTo>
                  <a:moveTo>
                    <a:pt x="228587" y="0"/>
                  </a:moveTo>
                  <a:cubicBezTo>
                    <a:pt x="102350" y="0"/>
                    <a:pt x="0" y="102326"/>
                    <a:pt x="0" y="228535"/>
                  </a:cubicBezTo>
                  <a:cubicBezTo>
                    <a:pt x="0" y="354743"/>
                    <a:pt x="102350" y="457069"/>
                    <a:pt x="228587" y="457069"/>
                  </a:cubicBezTo>
                  <a:cubicBezTo>
                    <a:pt x="354824" y="457069"/>
                    <a:pt x="457173" y="354743"/>
                    <a:pt x="457173" y="228535"/>
                  </a:cubicBezTo>
                  <a:cubicBezTo>
                    <a:pt x="457173" y="102326"/>
                    <a:pt x="354824" y="0"/>
                    <a:pt x="228587" y="0"/>
                  </a:cubicBezTo>
                  <a:lnTo>
                    <a:pt x="228587" y="0"/>
                  </a:lnTo>
                  <a:close/>
                </a:path>
              </a:pathLst>
            </a:custGeom>
            <a:solidFill>
              <a:srgbClr val="000000"/>
            </a:solidFill>
            <a:ln w="1904" cap="flat">
              <a:noFill/>
              <a:prstDash val="solid"/>
              <a:miter/>
            </a:ln>
          </p:spPr>
          <p:txBody>
            <a:bodyPr rtlCol="0" anchor="ctr"/>
            <a:lstStyle/>
            <a:p>
              <a:endParaRPr lang="de-DE"/>
            </a:p>
          </p:txBody>
        </p:sp>
        <p:sp>
          <p:nvSpPr>
            <p:cNvPr id="10" name="Freihandform 786">
              <a:extLst>
                <a:ext uri="{FF2B5EF4-FFF2-40B4-BE49-F238E27FC236}">
                  <a16:creationId xmlns:a16="http://schemas.microsoft.com/office/drawing/2014/main" id="{E40AA197-56E8-49A6-833A-36AF79B3CE78}"/>
                </a:ext>
              </a:extLst>
            </p:cNvPr>
            <p:cNvSpPr/>
            <p:nvPr/>
          </p:nvSpPr>
          <p:spPr>
            <a:xfrm>
              <a:off x="4332237" y="2299189"/>
              <a:ext cx="229539" cy="229486"/>
            </a:xfrm>
            <a:custGeom>
              <a:avLst/>
              <a:gdLst>
                <a:gd name="connsiteX0" fmla="*/ 214776 w 229539"/>
                <a:gd name="connsiteY0" fmla="*/ 229487 h 229486"/>
                <a:gd name="connsiteX1" fmla="*/ 14763 w 229539"/>
                <a:gd name="connsiteY1" fmla="*/ 229487 h 229486"/>
                <a:gd name="connsiteX2" fmla="*/ 0 w 229539"/>
                <a:gd name="connsiteY2" fmla="*/ 214727 h 229486"/>
                <a:gd name="connsiteX3" fmla="*/ 0 w 229539"/>
                <a:gd name="connsiteY3" fmla="*/ 14760 h 229486"/>
                <a:gd name="connsiteX4" fmla="*/ 14763 w 229539"/>
                <a:gd name="connsiteY4" fmla="*/ 0 h 229486"/>
                <a:gd name="connsiteX5" fmla="*/ 214776 w 229539"/>
                <a:gd name="connsiteY5" fmla="*/ 0 h 229486"/>
                <a:gd name="connsiteX6" fmla="*/ 229539 w 229539"/>
                <a:gd name="connsiteY6" fmla="*/ 14760 h 229486"/>
                <a:gd name="connsiteX7" fmla="*/ 229539 w 229539"/>
                <a:gd name="connsiteY7" fmla="*/ 214727 h 229486"/>
                <a:gd name="connsiteX8" fmla="*/ 214776 w 229539"/>
                <a:gd name="connsiteY8" fmla="*/ 229487 h 229486"/>
                <a:gd name="connsiteX9" fmla="*/ 14763 w 229539"/>
                <a:gd name="connsiteY9" fmla="*/ 10475 h 229486"/>
                <a:gd name="connsiteX10" fmla="*/ 10477 w 229539"/>
                <a:gd name="connsiteY10" fmla="*/ 14760 h 229486"/>
                <a:gd name="connsiteX11" fmla="*/ 10477 w 229539"/>
                <a:gd name="connsiteY11" fmla="*/ 214727 h 229486"/>
                <a:gd name="connsiteX12" fmla="*/ 14763 w 229539"/>
                <a:gd name="connsiteY12" fmla="*/ 219012 h 229486"/>
                <a:gd name="connsiteX13" fmla="*/ 214776 w 229539"/>
                <a:gd name="connsiteY13" fmla="*/ 219012 h 229486"/>
                <a:gd name="connsiteX14" fmla="*/ 219062 w 229539"/>
                <a:gd name="connsiteY14" fmla="*/ 214727 h 229486"/>
                <a:gd name="connsiteX15" fmla="*/ 219062 w 229539"/>
                <a:gd name="connsiteY15" fmla="*/ 14760 h 229486"/>
                <a:gd name="connsiteX16" fmla="*/ 214776 w 229539"/>
                <a:gd name="connsiteY16" fmla="*/ 10475 h 229486"/>
                <a:gd name="connsiteX17" fmla="*/ 14763 w 229539"/>
                <a:gd name="connsiteY17" fmla="*/ 10475 h 229486"/>
                <a:gd name="connsiteX18" fmla="*/ 181441 w 229539"/>
                <a:gd name="connsiteY18" fmla="*/ 191398 h 229486"/>
                <a:gd name="connsiteX19" fmla="*/ 143343 w 229539"/>
                <a:gd name="connsiteY19" fmla="*/ 191398 h 229486"/>
                <a:gd name="connsiteX20" fmla="*/ 133342 w 229539"/>
                <a:gd name="connsiteY20" fmla="*/ 181399 h 229486"/>
                <a:gd name="connsiteX21" fmla="*/ 133342 w 229539"/>
                <a:gd name="connsiteY21" fmla="*/ 143786 h 229486"/>
                <a:gd name="connsiteX22" fmla="*/ 96197 w 229539"/>
                <a:gd name="connsiteY22" fmla="*/ 143786 h 229486"/>
                <a:gd name="connsiteX23" fmla="*/ 96197 w 229539"/>
                <a:gd name="connsiteY23" fmla="*/ 181399 h 229486"/>
                <a:gd name="connsiteX24" fmla="*/ 86196 w 229539"/>
                <a:gd name="connsiteY24" fmla="*/ 191398 h 229486"/>
                <a:gd name="connsiteX25" fmla="*/ 48098 w 229539"/>
                <a:gd name="connsiteY25" fmla="*/ 191398 h 229486"/>
                <a:gd name="connsiteX26" fmla="*/ 38098 w 229539"/>
                <a:gd name="connsiteY26" fmla="*/ 181399 h 229486"/>
                <a:gd name="connsiteX27" fmla="*/ 38098 w 229539"/>
                <a:gd name="connsiteY27" fmla="*/ 48087 h 229486"/>
                <a:gd name="connsiteX28" fmla="*/ 48098 w 229539"/>
                <a:gd name="connsiteY28" fmla="*/ 38089 h 229486"/>
                <a:gd name="connsiteX29" fmla="*/ 86196 w 229539"/>
                <a:gd name="connsiteY29" fmla="*/ 38089 h 229486"/>
                <a:gd name="connsiteX30" fmla="*/ 96197 w 229539"/>
                <a:gd name="connsiteY30" fmla="*/ 48087 h 229486"/>
                <a:gd name="connsiteX31" fmla="*/ 96197 w 229539"/>
                <a:gd name="connsiteY31" fmla="*/ 85700 h 229486"/>
                <a:gd name="connsiteX32" fmla="*/ 133342 w 229539"/>
                <a:gd name="connsiteY32" fmla="*/ 85700 h 229486"/>
                <a:gd name="connsiteX33" fmla="*/ 133342 w 229539"/>
                <a:gd name="connsiteY33" fmla="*/ 48087 h 229486"/>
                <a:gd name="connsiteX34" fmla="*/ 143343 w 229539"/>
                <a:gd name="connsiteY34" fmla="*/ 38089 h 229486"/>
                <a:gd name="connsiteX35" fmla="*/ 181441 w 229539"/>
                <a:gd name="connsiteY35" fmla="*/ 38089 h 229486"/>
                <a:gd name="connsiteX36" fmla="*/ 191441 w 229539"/>
                <a:gd name="connsiteY36" fmla="*/ 48087 h 229486"/>
                <a:gd name="connsiteX37" fmla="*/ 191441 w 229539"/>
                <a:gd name="connsiteY37" fmla="*/ 181399 h 229486"/>
                <a:gd name="connsiteX38" fmla="*/ 181441 w 229539"/>
                <a:gd name="connsiteY38" fmla="*/ 191398 h 229486"/>
                <a:gd name="connsiteX39" fmla="*/ 143819 w 229539"/>
                <a:gd name="connsiteY39" fmla="*/ 180923 h 229486"/>
                <a:gd name="connsiteX40" fmla="*/ 180964 w 229539"/>
                <a:gd name="connsiteY40" fmla="*/ 180923 h 229486"/>
                <a:gd name="connsiteX41" fmla="*/ 180964 w 229539"/>
                <a:gd name="connsiteY41" fmla="*/ 48564 h 229486"/>
                <a:gd name="connsiteX42" fmla="*/ 143819 w 229539"/>
                <a:gd name="connsiteY42" fmla="*/ 48564 h 229486"/>
                <a:gd name="connsiteX43" fmla="*/ 143819 w 229539"/>
                <a:gd name="connsiteY43" fmla="*/ 90938 h 229486"/>
                <a:gd name="connsiteX44" fmla="*/ 138581 w 229539"/>
                <a:gd name="connsiteY44" fmla="*/ 96175 h 229486"/>
                <a:gd name="connsiteX45" fmla="*/ 90958 w 229539"/>
                <a:gd name="connsiteY45" fmla="*/ 96175 h 229486"/>
                <a:gd name="connsiteX46" fmla="*/ 85720 w 229539"/>
                <a:gd name="connsiteY46" fmla="*/ 90938 h 229486"/>
                <a:gd name="connsiteX47" fmla="*/ 85720 w 229539"/>
                <a:gd name="connsiteY47" fmla="*/ 48564 h 229486"/>
                <a:gd name="connsiteX48" fmla="*/ 48575 w 229539"/>
                <a:gd name="connsiteY48" fmla="*/ 48564 h 229486"/>
                <a:gd name="connsiteX49" fmla="*/ 48575 w 229539"/>
                <a:gd name="connsiteY49" fmla="*/ 180923 h 229486"/>
                <a:gd name="connsiteX50" fmla="*/ 85720 w 229539"/>
                <a:gd name="connsiteY50" fmla="*/ 180923 h 229486"/>
                <a:gd name="connsiteX51" fmla="*/ 85720 w 229539"/>
                <a:gd name="connsiteY51" fmla="*/ 138549 h 229486"/>
                <a:gd name="connsiteX52" fmla="*/ 90958 w 229539"/>
                <a:gd name="connsiteY52" fmla="*/ 133312 h 229486"/>
                <a:gd name="connsiteX53" fmla="*/ 138581 w 229539"/>
                <a:gd name="connsiteY53" fmla="*/ 133312 h 229486"/>
                <a:gd name="connsiteX54" fmla="*/ 143819 w 229539"/>
                <a:gd name="connsiteY54" fmla="*/ 138549 h 229486"/>
                <a:gd name="connsiteX55" fmla="*/ 143819 w 229539"/>
                <a:gd name="connsiteY55" fmla="*/ 180923 h 22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29539" h="229486">
                  <a:moveTo>
                    <a:pt x="214776" y="229487"/>
                  </a:moveTo>
                  <a:lnTo>
                    <a:pt x="14763" y="229487"/>
                  </a:lnTo>
                  <a:cubicBezTo>
                    <a:pt x="6629" y="229487"/>
                    <a:pt x="0" y="222859"/>
                    <a:pt x="0" y="214727"/>
                  </a:cubicBezTo>
                  <a:lnTo>
                    <a:pt x="0" y="14760"/>
                  </a:lnTo>
                  <a:cubicBezTo>
                    <a:pt x="0" y="6628"/>
                    <a:pt x="6629" y="0"/>
                    <a:pt x="14763" y="0"/>
                  </a:cubicBezTo>
                  <a:lnTo>
                    <a:pt x="214776" y="0"/>
                  </a:lnTo>
                  <a:cubicBezTo>
                    <a:pt x="222910" y="0"/>
                    <a:pt x="229539" y="6628"/>
                    <a:pt x="229539" y="14760"/>
                  </a:cubicBezTo>
                  <a:lnTo>
                    <a:pt x="229539" y="214727"/>
                  </a:lnTo>
                  <a:cubicBezTo>
                    <a:pt x="229539" y="222859"/>
                    <a:pt x="222910" y="229487"/>
                    <a:pt x="214776" y="229487"/>
                  </a:cubicBezTo>
                  <a:close/>
                  <a:moveTo>
                    <a:pt x="14763" y="10475"/>
                  </a:moveTo>
                  <a:cubicBezTo>
                    <a:pt x="12401" y="10475"/>
                    <a:pt x="10477" y="12398"/>
                    <a:pt x="10477" y="14760"/>
                  </a:cubicBezTo>
                  <a:lnTo>
                    <a:pt x="10477" y="214727"/>
                  </a:lnTo>
                  <a:cubicBezTo>
                    <a:pt x="10477" y="217089"/>
                    <a:pt x="12401" y="219012"/>
                    <a:pt x="14763" y="219012"/>
                  </a:cubicBezTo>
                  <a:lnTo>
                    <a:pt x="214776" y="219012"/>
                  </a:lnTo>
                  <a:cubicBezTo>
                    <a:pt x="217138" y="219012"/>
                    <a:pt x="219062" y="217089"/>
                    <a:pt x="219062" y="214727"/>
                  </a:cubicBezTo>
                  <a:lnTo>
                    <a:pt x="219062" y="14760"/>
                  </a:lnTo>
                  <a:cubicBezTo>
                    <a:pt x="219062" y="12398"/>
                    <a:pt x="217138" y="10475"/>
                    <a:pt x="214776" y="10475"/>
                  </a:cubicBezTo>
                  <a:lnTo>
                    <a:pt x="14763" y="10475"/>
                  </a:lnTo>
                  <a:close/>
                  <a:moveTo>
                    <a:pt x="181441" y="191398"/>
                  </a:moveTo>
                  <a:lnTo>
                    <a:pt x="143343" y="191398"/>
                  </a:lnTo>
                  <a:cubicBezTo>
                    <a:pt x="137819" y="191398"/>
                    <a:pt x="133342" y="186903"/>
                    <a:pt x="133342" y="181399"/>
                  </a:cubicBezTo>
                  <a:lnTo>
                    <a:pt x="133342" y="143786"/>
                  </a:lnTo>
                  <a:lnTo>
                    <a:pt x="96197" y="143786"/>
                  </a:lnTo>
                  <a:lnTo>
                    <a:pt x="96197" y="181399"/>
                  </a:lnTo>
                  <a:cubicBezTo>
                    <a:pt x="96197" y="186903"/>
                    <a:pt x="91720" y="191398"/>
                    <a:pt x="86196" y="191398"/>
                  </a:cubicBezTo>
                  <a:lnTo>
                    <a:pt x="48098" y="191398"/>
                  </a:lnTo>
                  <a:cubicBezTo>
                    <a:pt x="42574" y="191398"/>
                    <a:pt x="38098" y="186903"/>
                    <a:pt x="38098" y="181399"/>
                  </a:cubicBezTo>
                  <a:lnTo>
                    <a:pt x="38098" y="48087"/>
                  </a:lnTo>
                  <a:cubicBezTo>
                    <a:pt x="38098" y="42584"/>
                    <a:pt x="42574" y="38089"/>
                    <a:pt x="48098" y="38089"/>
                  </a:cubicBezTo>
                  <a:lnTo>
                    <a:pt x="86196" y="38089"/>
                  </a:lnTo>
                  <a:cubicBezTo>
                    <a:pt x="91720" y="38089"/>
                    <a:pt x="96197" y="42584"/>
                    <a:pt x="96197" y="48087"/>
                  </a:cubicBezTo>
                  <a:lnTo>
                    <a:pt x="96197" y="85700"/>
                  </a:lnTo>
                  <a:lnTo>
                    <a:pt x="133342" y="85700"/>
                  </a:lnTo>
                  <a:lnTo>
                    <a:pt x="133342" y="48087"/>
                  </a:lnTo>
                  <a:cubicBezTo>
                    <a:pt x="133342" y="42584"/>
                    <a:pt x="137819" y="38089"/>
                    <a:pt x="143343" y="38089"/>
                  </a:cubicBezTo>
                  <a:lnTo>
                    <a:pt x="181441" y="38089"/>
                  </a:lnTo>
                  <a:cubicBezTo>
                    <a:pt x="186965" y="38089"/>
                    <a:pt x="191441" y="42584"/>
                    <a:pt x="191441" y="48087"/>
                  </a:cubicBezTo>
                  <a:lnTo>
                    <a:pt x="191441" y="181399"/>
                  </a:lnTo>
                  <a:cubicBezTo>
                    <a:pt x="191441" y="186903"/>
                    <a:pt x="186965" y="191398"/>
                    <a:pt x="181441" y="191398"/>
                  </a:cubicBezTo>
                  <a:close/>
                  <a:moveTo>
                    <a:pt x="143819" y="180923"/>
                  </a:moveTo>
                  <a:lnTo>
                    <a:pt x="180964" y="180923"/>
                  </a:lnTo>
                  <a:lnTo>
                    <a:pt x="180964" y="48564"/>
                  </a:lnTo>
                  <a:lnTo>
                    <a:pt x="143819" y="48564"/>
                  </a:lnTo>
                  <a:lnTo>
                    <a:pt x="143819" y="90938"/>
                  </a:lnTo>
                  <a:cubicBezTo>
                    <a:pt x="143819" y="93832"/>
                    <a:pt x="141476" y="96175"/>
                    <a:pt x="138581" y="96175"/>
                  </a:cubicBezTo>
                  <a:lnTo>
                    <a:pt x="90958" y="96175"/>
                  </a:lnTo>
                  <a:cubicBezTo>
                    <a:pt x="88063" y="96175"/>
                    <a:pt x="85720" y="93832"/>
                    <a:pt x="85720" y="90938"/>
                  </a:cubicBezTo>
                  <a:lnTo>
                    <a:pt x="85720" y="48564"/>
                  </a:lnTo>
                  <a:lnTo>
                    <a:pt x="48575" y="48564"/>
                  </a:lnTo>
                  <a:lnTo>
                    <a:pt x="48575" y="180923"/>
                  </a:lnTo>
                  <a:lnTo>
                    <a:pt x="85720" y="180923"/>
                  </a:lnTo>
                  <a:lnTo>
                    <a:pt x="85720" y="138549"/>
                  </a:lnTo>
                  <a:cubicBezTo>
                    <a:pt x="85720" y="135654"/>
                    <a:pt x="88063" y="133312"/>
                    <a:pt x="90958" y="133312"/>
                  </a:cubicBezTo>
                  <a:lnTo>
                    <a:pt x="138581" y="133312"/>
                  </a:lnTo>
                  <a:cubicBezTo>
                    <a:pt x="141476" y="133312"/>
                    <a:pt x="143819" y="135654"/>
                    <a:pt x="143819" y="138549"/>
                  </a:cubicBezTo>
                  <a:lnTo>
                    <a:pt x="143819" y="180923"/>
                  </a:lnTo>
                  <a:close/>
                </a:path>
              </a:pathLst>
            </a:custGeom>
            <a:solidFill>
              <a:srgbClr val="000000"/>
            </a:solidFill>
            <a:ln w="1904" cap="flat">
              <a:noFill/>
              <a:prstDash val="solid"/>
              <a:miter/>
            </a:ln>
          </p:spPr>
          <p:txBody>
            <a:bodyPr rtlCol="0" anchor="ctr"/>
            <a:lstStyle/>
            <a:p>
              <a:endParaRPr lang="de-DE"/>
            </a:p>
          </p:txBody>
        </p:sp>
        <p:sp>
          <p:nvSpPr>
            <p:cNvPr id="11" name="Freihandform 787">
              <a:extLst>
                <a:ext uri="{FF2B5EF4-FFF2-40B4-BE49-F238E27FC236}">
                  <a16:creationId xmlns:a16="http://schemas.microsoft.com/office/drawing/2014/main" id="{5BE9728C-33A3-4EEC-BF92-7217A815C8D1}"/>
                </a:ext>
              </a:extLst>
            </p:cNvPr>
            <p:cNvSpPr/>
            <p:nvPr/>
          </p:nvSpPr>
          <p:spPr>
            <a:xfrm>
              <a:off x="4332237" y="2299189"/>
              <a:ext cx="229539" cy="229486"/>
            </a:xfrm>
            <a:custGeom>
              <a:avLst/>
              <a:gdLst>
                <a:gd name="connsiteX0" fmla="*/ 214776 w 229539"/>
                <a:gd name="connsiteY0" fmla="*/ 229487 h 229486"/>
                <a:gd name="connsiteX1" fmla="*/ 14763 w 229539"/>
                <a:gd name="connsiteY1" fmla="*/ 229487 h 229486"/>
                <a:gd name="connsiteX2" fmla="*/ 0 w 229539"/>
                <a:gd name="connsiteY2" fmla="*/ 214727 h 229486"/>
                <a:gd name="connsiteX3" fmla="*/ 0 w 229539"/>
                <a:gd name="connsiteY3" fmla="*/ 14760 h 229486"/>
                <a:gd name="connsiteX4" fmla="*/ 14763 w 229539"/>
                <a:gd name="connsiteY4" fmla="*/ 0 h 229486"/>
                <a:gd name="connsiteX5" fmla="*/ 214776 w 229539"/>
                <a:gd name="connsiteY5" fmla="*/ 0 h 229486"/>
                <a:gd name="connsiteX6" fmla="*/ 229539 w 229539"/>
                <a:gd name="connsiteY6" fmla="*/ 14760 h 229486"/>
                <a:gd name="connsiteX7" fmla="*/ 229539 w 229539"/>
                <a:gd name="connsiteY7" fmla="*/ 214727 h 229486"/>
                <a:gd name="connsiteX8" fmla="*/ 214776 w 229539"/>
                <a:gd name="connsiteY8" fmla="*/ 229487 h 229486"/>
                <a:gd name="connsiteX9" fmla="*/ 14763 w 229539"/>
                <a:gd name="connsiteY9" fmla="*/ 10475 h 229486"/>
                <a:gd name="connsiteX10" fmla="*/ 10477 w 229539"/>
                <a:gd name="connsiteY10" fmla="*/ 14760 h 229486"/>
                <a:gd name="connsiteX11" fmla="*/ 10477 w 229539"/>
                <a:gd name="connsiteY11" fmla="*/ 214727 h 229486"/>
                <a:gd name="connsiteX12" fmla="*/ 14763 w 229539"/>
                <a:gd name="connsiteY12" fmla="*/ 219012 h 229486"/>
                <a:gd name="connsiteX13" fmla="*/ 214776 w 229539"/>
                <a:gd name="connsiteY13" fmla="*/ 219012 h 229486"/>
                <a:gd name="connsiteX14" fmla="*/ 219062 w 229539"/>
                <a:gd name="connsiteY14" fmla="*/ 214727 h 229486"/>
                <a:gd name="connsiteX15" fmla="*/ 219062 w 229539"/>
                <a:gd name="connsiteY15" fmla="*/ 14760 h 229486"/>
                <a:gd name="connsiteX16" fmla="*/ 214776 w 229539"/>
                <a:gd name="connsiteY16" fmla="*/ 10475 h 229486"/>
                <a:gd name="connsiteX17" fmla="*/ 14763 w 229539"/>
                <a:gd name="connsiteY17" fmla="*/ 10475 h 229486"/>
                <a:gd name="connsiteX18" fmla="*/ 181441 w 229539"/>
                <a:gd name="connsiteY18" fmla="*/ 191398 h 229486"/>
                <a:gd name="connsiteX19" fmla="*/ 143343 w 229539"/>
                <a:gd name="connsiteY19" fmla="*/ 191398 h 229486"/>
                <a:gd name="connsiteX20" fmla="*/ 133342 w 229539"/>
                <a:gd name="connsiteY20" fmla="*/ 181399 h 229486"/>
                <a:gd name="connsiteX21" fmla="*/ 133342 w 229539"/>
                <a:gd name="connsiteY21" fmla="*/ 143786 h 229486"/>
                <a:gd name="connsiteX22" fmla="*/ 96197 w 229539"/>
                <a:gd name="connsiteY22" fmla="*/ 143786 h 229486"/>
                <a:gd name="connsiteX23" fmla="*/ 96197 w 229539"/>
                <a:gd name="connsiteY23" fmla="*/ 181399 h 229486"/>
                <a:gd name="connsiteX24" fmla="*/ 86196 w 229539"/>
                <a:gd name="connsiteY24" fmla="*/ 191398 h 229486"/>
                <a:gd name="connsiteX25" fmla="*/ 48098 w 229539"/>
                <a:gd name="connsiteY25" fmla="*/ 191398 h 229486"/>
                <a:gd name="connsiteX26" fmla="*/ 38098 w 229539"/>
                <a:gd name="connsiteY26" fmla="*/ 181399 h 229486"/>
                <a:gd name="connsiteX27" fmla="*/ 38098 w 229539"/>
                <a:gd name="connsiteY27" fmla="*/ 48087 h 229486"/>
                <a:gd name="connsiteX28" fmla="*/ 48098 w 229539"/>
                <a:gd name="connsiteY28" fmla="*/ 38089 h 229486"/>
                <a:gd name="connsiteX29" fmla="*/ 86196 w 229539"/>
                <a:gd name="connsiteY29" fmla="*/ 38089 h 229486"/>
                <a:gd name="connsiteX30" fmla="*/ 96197 w 229539"/>
                <a:gd name="connsiteY30" fmla="*/ 48087 h 229486"/>
                <a:gd name="connsiteX31" fmla="*/ 96197 w 229539"/>
                <a:gd name="connsiteY31" fmla="*/ 85700 h 229486"/>
                <a:gd name="connsiteX32" fmla="*/ 133342 w 229539"/>
                <a:gd name="connsiteY32" fmla="*/ 85700 h 229486"/>
                <a:gd name="connsiteX33" fmla="*/ 133342 w 229539"/>
                <a:gd name="connsiteY33" fmla="*/ 48087 h 229486"/>
                <a:gd name="connsiteX34" fmla="*/ 143343 w 229539"/>
                <a:gd name="connsiteY34" fmla="*/ 38089 h 229486"/>
                <a:gd name="connsiteX35" fmla="*/ 181441 w 229539"/>
                <a:gd name="connsiteY35" fmla="*/ 38089 h 229486"/>
                <a:gd name="connsiteX36" fmla="*/ 191441 w 229539"/>
                <a:gd name="connsiteY36" fmla="*/ 48087 h 229486"/>
                <a:gd name="connsiteX37" fmla="*/ 191441 w 229539"/>
                <a:gd name="connsiteY37" fmla="*/ 181399 h 229486"/>
                <a:gd name="connsiteX38" fmla="*/ 181441 w 229539"/>
                <a:gd name="connsiteY38" fmla="*/ 191398 h 229486"/>
                <a:gd name="connsiteX39" fmla="*/ 143819 w 229539"/>
                <a:gd name="connsiteY39" fmla="*/ 180923 h 229486"/>
                <a:gd name="connsiteX40" fmla="*/ 180964 w 229539"/>
                <a:gd name="connsiteY40" fmla="*/ 180923 h 229486"/>
                <a:gd name="connsiteX41" fmla="*/ 180964 w 229539"/>
                <a:gd name="connsiteY41" fmla="*/ 48564 h 229486"/>
                <a:gd name="connsiteX42" fmla="*/ 143819 w 229539"/>
                <a:gd name="connsiteY42" fmla="*/ 48564 h 229486"/>
                <a:gd name="connsiteX43" fmla="*/ 143819 w 229539"/>
                <a:gd name="connsiteY43" fmla="*/ 90938 h 229486"/>
                <a:gd name="connsiteX44" fmla="*/ 138581 w 229539"/>
                <a:gd name="connsiteY44" fmla="*/ 96175 h 229486"/>
                <a:gd name="connsiteX45" fmla="*/ 90958 w 229539"/>
                <a:gd name="connsiteY45" fmla="*/ 96175 h 229486"/>
                <a:gd name="connsiteX46" fmla="*/ 85720 w 229539"/>
                <a:gd name="connsiteY46" fmla="*/ 90938 h 229486"/>
                <a:gd name="connsiteX47" fmla="*/ 85720 w 229539"/>
                <a:gd name="connsiteY47" fmla="*/ 48564 h 229486"/>
                <a:gd name="connsiteX48" fmla="*/ 48575 w 229539"/>
                <a:gd name="connsiteY48" fmla="*/ 48564 h 229486"/>
                <a:gd name="connsiteX49" fmla="*/ 48575 w 229539"/>
                <a:gd name="connsiteY49" fmla="*/ 180923 h 229486"/>
                <a:gd name="connsiteX50" fmla="*/ 85720 w 229539"/>
                <a:gd name="connsiteY50" fmla="*/ 180923 h 229486"/>
                <a:gd name="connsiteX51" fmla="*/ 85720 w 229539"/>
                <a:gd name="connsiteY51" fmla="*/ 138549 h 229486"/>
                <a:gd name="connsiteX52" fmla="*/ 90958 w 229539"/>
                <a:gd name="connsiteY52" fmla="*/ 133312 h 229486"/>
                <a:gd name="connsiteX53" fmla="*/ 138581 w 229539"/>
                <a:gd name="connsiteY53" fmla="*/ 133312 h 229486"/>
                <a:gd name="connsiteX54" fmla="*/ 143819 w 229539"/>
                <a:gd name="connsiteY54" fmla="*/ 138549 h 229486"/>
                <a:gd name="connsiteX55" fmla="*/ 143819 w 229539"/>
                <a:gd name="connsiteY55" fmla="*/ 180923 h 22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29539" h="229486">
                  <a:moveTo>
                    <a:pt x="214776" y="229487"/>
                  </a:moveTo>
                  <a:lnTo>
                    <a:pt x="14763" y="229487"/>
                  </a:lnTo>
                  <a:cubicBezTo>
                    <a:pt x="6629" y="229487"/>
                    <a:pt x="0" y="222859"/>
                    <a:pt x="0" y="214727"/>
                  </a:cubicBezTo>
                  <a:lnTo>
                    <a:pt x="0" y="14760"/>
                  </a:lnTo>
                  <a:cubicBezTo>
                    <a:pt x="0" y="6628"/>
                    <a:pt x="6629" y="0"/>
                    <a:pt x="14763" y="0"/>
                  </a:cubicBezTo>
                  <a:lnTo>
                    <a:pt x="214776" y="0"/>
                  </a:lnTo>
                  <a:cubicBezTo>
                    <a:pt x="222910" y="0"/>
                    <a:pt x="229539" y="6628"/>
                    <a:pt x="229539" y="14760"/>
                  </a:cubicBezTo>
                  <a:lnTo>
                    <a:pt x="229539" y="214727"/>
                  </a:lnTo>
                  <a:cubicBezTo>
                    <a:pt x="229539" y="222859"/>
                    <a:pt x="222910" y="229487"/>
                    <a:pt x="214776" y="229487"/>
                  </a:cubicBezTo>
                  <a:close/>
                  <a:moveTo>
                    <a:pt x="14763" y="10475"/>
                  </a:moveTo>
                  <a:cubicBezTo>
                    <a:pt x="12401" y="10475"/>
                    <a:pt x="10477" y="12398"/>
                    <a:pt x="10477" y="14760"/>
                  </a:cubicBezTo>
                  <a:lnTo>
                    <a:pt x="10477" y="214727"/>
                  </a:lnTo>
                  <a:cubicBezTo>
                    <a:pt x="10477" y="217089"/>
                    <a:pt x="12401" y="219012"/>
                    <a:pt x="14763" y="219012"/>
                  </a:cubicBezTo>
                  <a:lnTo>
                    <a:pt x="214776" y="219012"/>
                  </a:lnTo>
                  <a:cubicBezTo>
                    <a:pt x="217138" y="219012"/>
                    <a:pt x="219062" y="217089"/>
                    <a:pt x="219062" y="214727"/>
                  </a:cubicBezTo>
                  <a:lnTo>
                    <a:pt x="219062" y="14760"/>
                  </a:lnTo>
                  <a:cubicBezTo>
                    <a:pt x="219062" y="12398"/>
                    <a:pt x="217138" y="10475"/>
                    <a:pt x="214776" y="10475"/>
                  </a:cubicBezTo>
                  <a:lnTo>
                    <a:pt x="14763" y="10475"/>
                  </a:lnTo>
                  <a:close/>
                  <a:moveTo>
                    <a:pt x="181441" y="191398"/>
                  </a:moveTo>
                  <a:lnTo>
                    <a:pt x="143343" y="191398"/>
                  </a:lnTo>
                  <a:cubicBezTo>
                    <a:pt x="137819" y="191398"/>
                    <a:pt x="133342" y="186903"/>
                    <a:pt x="133342" y="181399"/>
                  </a:cubicBezTo>
                  <a:lnTo>
                    <a:pt x="133342" y="143786"/>
                  </a:lnTo>
                  <a:lnTo>
                    <a:pt x="96197" y="143786"/>
                  </a:lnTo>
                  <a:lnTo>
                    <a:pt x="96197" y="181399"/>
                  </a:lnTo>
                  <a:cubicBezTo>
                    <a:pt x="96197" y="186903"/>
                    <a:pt x="91720" y="191398"/>
                    <a:pt x="86196" y="191398"/>
                  </a:cubicBezTo>
                  <a:lnTo>
                    <a:pt x="48098" y="191398"/>
                  </a:lnTo>
                  <a:cubicBezTo>
                    <a:pt x="42574" y="191398"/>
                    <a:pt x="38098" y="186903"/>
                    <a:pt x="38098" y="181399"/>
                  </a:cubicBezTo>
                  <a:lnTo>
                    <a:pt x="38098" y="48087"/>
                  </a:lnTo>
                  <a:cubicBezTo>
                    <a:pt x="38098" y="42584"/>
                    <a:pt x="42574" y="38089"/>
                    <a:pt x="48098" y="38089"/>
                  </a:cubicBezTo>
                  <a:lnTo>
                    <a:pt x="86196" y="38089"/>
                  </a:lnTo>
                  <a:cubicBezTo>
                    <a:pt x="91720" y="38089"/>
                    <a:pt x="96197" y="42584"/>
                    <a:pt x="96197" y="48087"/>
                  </a:cubicBezTo>
                  <a:lnTo>
                    <a:pt x="96197" y="85700"/>
                  </a:lnTo>
                  <a:lnTo>
                    <a:pt x="133342" y="85700"/>
                  </a:lnTo>
                  <a:lnTo>
                    <a:pt x="133342" y="48087"/>
                  </a:lnTo>
                  <a:cubicBezTo>
                    <a:pt x="133342" y="42584"/>
                    <a:pt x="137819" y="38089"/>
                    <a:pt x="143343" y="38089"/>
                  </a:cubicBezTo>
                  <a:lnTo>
                    <a:pt x="181441" y="38089"/>
                  </a:lnTo>
                  <a:cubicBezTo>
                    <a:pt x="186965" y="38089"/>
                    <a:pt x="191441" y="42584"/>
                    <a:pt x="191441" y="48087"/>
                  </a:cubicBezTo>
                  <a:lnTo>
                    <a:pt x="191441" y="181399"/>
                  </a:lnTo>
                  <a:cubicBezTo>
                    <a:pt x="191441" y="186903"/>
                    <a:pt x="186965" y="191398"/>
                    <a:pt x="181441" y="191398"/>
                  </a:cubicBezTo>
                  <a:close/>
                  <a:moveTo>
                    <a:pt x="143819" y="180923"/>
                  </a:moveTo>
                  <a:lnTo>
                    <a:pt x="180964" y="180923"/>
                  </a:lnTo>
                  <a:lnTo>
                    <a:pt x="180964" y="48564"/>
                  </a:lnTo>
                  <a:lnTo>
                    <a:pt x="143819" y="48564"/>
                  </a:lnTo>
                  <a:lnTo>
                    <a:pt x="143819" y="90938"/>
                  </a:lnTo>
                  <a:cubicBezTo>
                    <a:pt x="143819" y="93832"/>
                    <a:pt x="141476" y="96175"/>
                    <a:pt x="138581" y="96175"/>
                  </a:cubicBezTo>
                  <a:lnTo>
                    <a:pt x="90958" y="96175"/>
                  </a:lnTo>
                  <a:cubicBezTo>
                    <a:pt x="88063" y="96175"/>
                    <a:pt x="85720" y="93832"/>
                    <a:pt x="85720" y="90938"/>
                  </a:cubicBezTo>
                  <a:lnTo>
                    <a:pt x="85720" y="48564"/>
                  </a:lnTo>
                  <a:lnTo>
                    <a:pt x="48575" y="48564"/>
                  </a:lnTo>
                  <a:lnTo>
                    <a:pt x="48575" y="180923"/>
                  </a:lnTo>
                  <a:lnTo>
                    <a:pt x="85720" y="180923"/>
                  </a:lnTo>
                  <a:lnTo>
                    <a:pt x="85720" y="138549"/>
                  </a:lnTo>
                  <a:cubicBezTo>
                    <a:pt x="85720" y="135654"/>
                    <a:pt x="88063" y="133312"/>
                    <a:pt x="90958" y="133312"/>
                  </a:cubicBezTo>
                  <a:lnTo>
                    <a:pt x="138581" y="133312"/>
                  </a:lnTo>
                  <a:cubicBezTo>
                    <a:pt x="141476" y="133312"/>
                    <a:pt x="143819" y="135654"/>
                    <a:pt x="143819" y="138549"/>
                  </a:cubicBezTo>
                  <a:lnTo>
                    <a:pt x="143819" y="180923"/>
                  </a:lnTo>
                  <a:close/>
                </a:path>
              </a:pathLst>
            </a:custGeom>
            <a:solidFill>
              <a:srgbClr val="000000"/>
            </a:solidFill>
            <a:ln w="1904" cap="flat">
              <a:noFill/>
              <a:prstDash val="solid"/>
              <a:miter/>
            </a:ln>
          </p:spPr>
          <p:txBody>
            <a:bodyPr rtlCol="0" anchor="ctr"/>
            <a:lstStyle/>
            <a:p>
              <a:endParaRPr lang="de-DE"/>
            </a:p>
          </p:txBody>
        </p:sp>
      </p:grpSp>
      <p:grpSp>
        <p:nvGrpSpPr>
          <p:cNvPr id="12" name="Grafik 5">
            <a:extLst>
              <a:ext uri="{FF2B5EF4-FFF2-40B4-BE49-F238E27FC236}">
                <a16:creationId xmlns:a16="http://schemas.microsoft.com/office/drawing/2014/main" id="{77A97A97-9AE7-4414-8A5F-1D6D7787E9BA}"/>
              </a:ext>
            </a:extLst>
          </p:cNvPr>
          <p:cNvGrpSpPr>
            <a:grpSpLocks noChangeAspect="1"/>
          </p:cNvGrpSpPr>
          <p:nvPr/>
        </p:nvGrpSpPr>
        <p:grpSpPr>
          <a:xfrm rot="4197587" flipH="1">
            <a:off x="7514573" y="4105112"/>
            <a:ext cx="439596" cy="1791132"/>
            <a:chOff x="3398834" y="3289486"/>
            <a:chExt cx="115266" cy="229505"/>
          </a:xfrm>
          <a:solidFill>
            <a:srgbClr val="ABB5AB"/>
          </a:solidFill>
        </p:grpSpPr>
        <p:sp>
          <p:nvSpPr>
            <p:cNvPr id="13" name="Freihandform 1687">
              <a:extLst>
                <a:ext uri="{FF2B5EF4-FFF2-40B4-BE49-F238E27FC236}">
                  <a16:creationId xmlns:a16="http://schemas.microsoft.com/office/drawing/2014/main" id="{E3E3A26C-422B-4F0E-8E89-8DB202B41EB8}"/>
                </a:ext>
              </a:extLst>
            </p:cNvPr>
            <p:cNvSpPr/>
            <p:nvPr/>
          </p:nvSpPr>
          <p:spPr>
            <a:xfrm>
              <a:off x="3398834" y="3289486"/>
              <a:ext cx="115266" cy="229505"/>
            </a:xfrm>
            <a:custGeom>
              <a:avLst/>
              <a:gdLst>
                <a:gd name="connsiteX0" fmla="*/ 14771 w 115266"/>
                <a:gd name="connsiteY0" fmla="*/ 229506 h 229505"/>
                <a:gd name="connsiteX1" fmla="*/ 12599 w 115266"/>
                <a:gd name="connsiteY1" fmla="*/ 229030 h 229505"/>
                <a:gd name="connsiteX2" fmla="*/ 9723 w 115266"/>
                <a:gd name="connsiteY2" fmla="*/ 222878 h 229505"/>
                <a:gd name="connsiteX3" fmla="*/ 36486 w 115266"/>
                <a:gd name="connsiteY3" fmla="*/ 124742 h 229505"/>
                <a:gd name="connsiteX4" fmla="*/ 5246 w 115266"/>
                <a:gd name="connsiteY4" fmla="*/ 124742 h 229505"/>
                <a:gd name="connsiteX5" fmla="*/ 1112 w 115266"/>
                <a:gd name="connsiteY5" fmla="*/ 122723 h 229505"/>
                <a:gd name="connsiteX6" fmla="*/ 160 w 115266"/>
                <a:gd name="connsiteY6" fmla="*/ 118229 h 229505"/>
                <a:gd name="connsiteX7" fmla="*/ 28733 w 115266"/>
                <a:gd name="connsiteY7" fmla="*/ 3961 h 229505"/>
                <a:gd name="connsiteX8" fmla="*/ 33819 w 115266"/>
                <a:gd name="connsiteY8" fmla="*/ 0 h 229505"/>
                <a:gd name="connsiteX9" fmla="*/ 110015 w 115266"/>
                <a:gd name="connsiteY9" fmla="*/ 0 h 229505"/>
                <a:gd name="connsiteX10" fmla="*/ 114606 w 115266"/>
                <a:gd name="connsiteY10" fmla="*/ 2704 h 229505"/>
                <a:gd name="connsiteX11" fmla="*/ 114472 w 115266"/>
                <a:gd name="connsiteY11" fmla="*/ 8018 h 229505"/>
                <a:gd name="connsiteX12" fmla="*/ 71860 w 115266"/>
                <a:gd name="connsiteY12" fmla="*/ 76178 h 229505"/>
                <a:gd name="connsiteX13" fmla="*/ 110034 w 115266"/>
                <a:gd name="connsiteY13" fmla="*/ 76178 h 229505"/>
                <a:gd name="connsiteX14" fmla="*/ 114644 w 115266"/>
                <a:gd name="connsiteY14" fmla="*/ 78940 h 229505"/>
                <a:gd name="connsiteX15" fmla="*/ 114377 w 115266"/>
                <a:gd name="connsiteY15" fmla="*/ 84310 h 229505"/>
                <a:gd name="connsiteX16" fmla="*/ 19133 w 115266"/>
                <a:gd name="connsiteY16" fmla="*/ 227144 h 229505"/>
                <a:gd name="connsiteX17" fmla="*/ 14771 w 115266"/>
                <a:gd name="connsiteY17" fmla="*/ 229506 h 229505"/>
                <a:gd name="connsiteX18" fmla="*/ 11951 w 115266"/>
                <a:gd name="connsiteY18" fmla="*/ 114286 h 229505"/>
                <a:gd name="connsiteX19" fmla="*/ 43344 w 115266"/>
                <a:gd name="connsiteY19" fmla="*/ 114286 h 229505"/>
                <a:gd name="connsiteX20" fmla="*/ 47515 w 115266"/>
                <a:gd name="connsiteY20" fmla="*/ 116343 h 229505"/>
                <a:gd name="connsiteX21" fmla="*/ 48411 w 115266"/>
                <a:gd name="connsiteY21" fmla="*/ 120895 h 229505"/>
                <a:gd name="connsiteX22" fmla="*/ 28333 w 115266"/>
                <a:gd name="connsiteY22" fmla="*/ 194502 h 229505"/>
                <a:gd name="connsiteX23" fmla="*/ 100243 w 115266"/>
                <a:gd name="connsiteY23" fmla="*/ 86672 h 229505"/>
                <a:gd name="connsiteX24" fmla="*/ 62412 w 115266"/>
                <a:gd name="connsiteY24" fmla="*/ 86672 h 229505"/>
                <a:gd name="connsiteX25" fmla="*/ 57821 w 115266"/>
                <a:gd name="connsiteY25" fmla="*/ 83967 h 229505"/>
                <a:gd name="connsiteX26" fmla="*/ 57954 w 115266"/>
                <a:gd name="connsiteY26" fmla="*/ 78654 h 229505"/>
                <a:gd name="connsiteX27" fmla="*/ 100567 w 115266"/>
                <a:gd name="connsiteY27" fmla="*/ 10494 h 229505"/>
                <a:gd name="connsiteX28" fmla="*/ 37915 w 115266"/>
                <a:gd name="connsiteY28" fmla="*/ 10494 h 229505"/>
                <a:gd name="connsiteX29" fmla="*/ 11951 w 115266"/>
                <a:gd name="connsiteY29" fmla="*/ 114286 h 22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5266" h="229505">
                  <a:moveTo>
                    <a:pt x="14771" y="229506"/>
                  </a:moveTo>
                  <a:cubicBezTo>
                    <a:pt x="14047" y="229506"/>
                    <a:pt x="13304" y="229354"/>
                    <a:pt x="12599" y="229030"/>
                  </a:cubicBezTo>
                  <a:cubicBezTo>
                    <a:pt x="10256" y="227963"/>
                    <a:pt x="9037" y="225354"/>
                    <a:pt x="9723" y="222878"/>
                  </a:cubicBezTo>
                  <a:lnTo>
                    <a:pt x="36486" y="124742"/>
                  </a:lnTo>
                  <a:lnTo>
                    <a:pt x="5246" y="124742"/>
                  </a:lnTo>
                  <a:cubicBezTo>
                    <a:pt x="3627" y="124742"/>
                    <a:pt x="2103" y="123999"/>
                    <a:pt x="1112" y="122723"/>
                  </a:cubicBezTo>
                  <a:cubicBezTo>
                    <a:pt x="122" y="121447"/>
                    <a:pt x="-240" y="119790"/>
                    <a:pt x="160" y="118229"/>
                  </a:cubicBezTo>
                  <a:lnTo>
                    <a:pt x="28733" y="3961"/>
                  </a:lnTo>
                  <a:cubicBezTo>
                    <a:pt x="29324" y="1638"/>
                    <a:pt x="31419" y="0"/>
                    <a:pt x="33819" y="0"/>
                  </a:cubicBezTo>
                  <a:lnTo>
                    <a:pt x="110015" y="0"/>
                  </a:lnTo>
                  <a:cubicBezTo>
                    <a:pt x="111920" y="0"/>
                    <a:pt x="113672" y="1028"/>
                    <a:pt x="114606" y="2704"/>
                  </a:cubicBezTo>
                  <a:cubicBezTo>
                    <a:pt x="115520" y="4361"/>
                    <a:pt x="115482" y="6399"/>
                    <a:pt x="114472" y="8018"/>
                  </a:cubicBezTo>
                  <a:lnTo>
                    <a:pt x="71860" y="76178"/>
                  </a:lnTo>
                  <a:lnTo>
                    <a:pt x="110034" y="76178"/>
                  </a:lnTo>
                  <a:cubicBezTo>
                    <a:pt x="111958" y="76178"/>
                    <a:pt x="113748" y="77245"/>
                    <a:pt x="114644" y="78940"/>
                  </a:cubicBezTo>
                  <a:cubicBezTo>
                    <a:pt x="115558" y="80635"/>
                    <a:pt x="115463" y="82710"/>
                    <a:pt x="114377" y="84310"/>
                  </a:cubicBezTo>
                  <a:lnTo>
                    <a:pt x="19133" y="227144"/>
                  </a:lnTo>
                  <a:cubicBezTo>
                    <a:pt x="18123" y="228668"/>
                    <a:pt x="16466" y="229506"/>
                    <a:pt x="14771" y="229506"/>
                  </a:cubicBezTo>
                  <a:close/>
                  <a:moveTo>
                    <a:pt x="11951" y="114286"/>
                  </a:moveTo>
                  <a:lnTo>
                    <a:pt x="43344" y="114286"/>
                  </a:lnTo>
                  <a:cubicBezTo>
                    <a:pt x="44982" y="114286"/>
                    <a:pt x="46525" y="115048"/>
                    <a:pt x="47515" y="116343"/>
                  </a:cubicBezTo>
                  <a:cubicBezTo>
                    <a:pt x="48506" y="117638"/>
                    <a:pt x="48830" y="119333"/>
                    <a:pt x="48411" y="120895"/>
                  </a:cubicBezTo>
                  <a:lnTo>
                    <a:pt x="28333" y="194502"/>
                  </a:lnTo>
                  <a:lnTo>
                    <a:pt x="100243" y="86672"/>
                  </a:lnTo>
                  <a:lnTo>
                    <a:pt x="62412" y="86672"/>
                  </a:lnTo>
                  <a:cubicBezTo>
                    <a:pt x="60507" y="86672"/>
                    <a:pt x="58754" y="85643"/>
                    <a:pt x="57821" y="83967"/>
                  </a:cubicBezTo>
                  <a:cubicBezTo>
                    <a:pt x="56907" y="82311"/>
                    <a:pt x="56945" y="80273"/>
                    <a:pt x="57954" y="78654"/>
                  </a:cubicBezTo>
                  <a:lnTo>
                    <a:pt x="100567" y="10494"/>
                  </a:lnTo>
                  <a:lnTo>
                    <a:pt x="37915" y="10494"/>
                  </a:lnTo>
                  <a:lnTo>
                    <a:pt x="11951" y="114286"/>
                  </a:lnTo>
                  <a:close/>
                </a:path>
              </a:pathLst>
            </a:custGeom>
            <a:grpFill/>
            <a:ln w="1904" cap="flat">
              <a:noFill/>
              <a:prstDash val="solid"/>
              <a:miter/>
            </a:ln>
          </p:spPr>
          <p:txBody>
            <a:bodyPr rtlCol="0" anchor="ctr"/>
            <a:lstStyle/>
            <a:p>
              <a:endParaRPr lang="de-DE"/>
            </a:p>
          </p:txBody>
        </p:sp>
        <p:sp>
          <p:nvSpPr>
            <p:cNvPr id="14" name="Freihandform 1688">
              <a:extLst>
                <a:ext uri="{FF2B5EF4-FFF2-40B4-BE49-F238E27FC236}">
                  <a16:creationId xmlns:a16="http://schemas.microsoft.com/office/drawing/2014/main" id="{04870EB3-A7C1-47D8-8E89-D40E0940DC1D}"/>
                </a:ext>
              </a:extLst>
            </p:cNvPr>
            <p:cNvSpPr/>
            <p:nvPr/>
          </p:nvSpPr>
          <p:spPr>
            <a:xfrm>
              <a:off x="3398834" y="3289486"/>
              <a:ext cx="115266" cy="229505"/>
            </a:xfrm>
            <a:custGeom>
              <a:avLst/>
              <a:gdLst>
                <a:gd name="connsiteX0" fmla="*/ 14771 w 115266"/>
                <a:gd name="connsiteY0" fmla="*/ 229506 h 229505"/>
                <a:gd name="connsiteX1" fmla="*/ 12599 w 115266"/>
                <a:gd name="connsiteY1" fmla="*/ 229030 h 229505"/>
                <a:gd name="connsiteX2" fmla="*/ 9723 w 115266"/>
                <a:gd name="connsiteY2" fmla="*/ 222878 h 229505"/>
                <a:gd name="connsiteX3" fmla="*/ 36486 w 115266"/>
                <a:gd name="connsiteY3" fmla="*/ 124742 h 229505"/>
                <a:gd name="connsiteX4" fmla="*/ 5246 w 115266"/>
                <a:gd name="connsiteY4" fmla="*/ 124742 h 229505"/>
                <a:gd name="connsiteX5" fmla="*/ 1112 w 115266"/>
                <a:gd name="connsiteY5" fmla="*/ 122723 h 229505"/>
                <a:gd name="connsiteX6" fmla="*/ 160 w 115266"/>
                <a:gd name="connsiteY6" fmla="*/ 118229 h 229505"/>
                <a:gd name="connsiteX7" fmla="*/ 28733 w 115266"/>
                <a:gd name="connsiteY7" fmla="*/ 3961 h 229505"/>
                <a:gd name="connsiteX8" fmla="*/ 33819 w 115266"/>
                <a:gd name="connsiteY8" fmla="*/ 0 h 229505"/>
                <a:gd name="connsiteX9" fmla="*/ 110015 w 115266"/>
                <a:gd name="connsiteY9" fmla="*/ 0 h 229505"/>
                <a:gd name="connsiteX10" fmla="*/ 114606 w 115266"/>
                <a:gd name="connsiteY10" fmla="*/ 2704 h 229505"/>
                <a:gd name="connsiteX11" fmla="*/ 114472 w 115266"/>
                <a:gd name="connsiteY11" fmla="*/ 8018 h 229505"/>
                <a:gd name="connsiteX12" fmla="*/ 71860 w 115266"/>
                <a:gd name="connsiteY12" fmla="*/ 76178 h 229505"/>
                <a:gd name="connsiteX13" fmla="*/ 110034 w 115266"/>
                <a:gd name="connsiteY13" fmla="*/ 76178 h 229505"/>
                <a:gd name="connsiteX14" fmla="*/ 114644 w 115266"/>
                <a:gd name="connsiteY14" fmla="*/ 78940 h 229505"/>
                <a:gd name="connsiteX15" fmla="*/ 114377 w 115266"/>
                <a:gd name="connsiteY15" fmla="*/ 84310 h 229505"/>
                <a:gd name="connsiteX16" fmla="*/ 19133 w 115266"/>
                <a:gd name="connsiteY16" fmla="*/ 227144 h 229505"/>
                <a:gd name="connsiteX17" fmla="*/ 14771 w 115266"/>
                <a:gd name="connsiteY17" fmla="*/ 229506 h 229505"/>
                <a:gd name="connsiteX18" fmla="*/ 11951 w 115266"/>
                <a:gd name="connsiteY18" fmla="*/ 114286 h 229505"/>
                <a:gd name="connsiteX19" fmla="*/ 43344 w 115266"/>
                <a:gd name="connsiteY19" fmla="*/ 114286 h 229505"/>
                <a:gd name="connsiteX20" fmla="*/ 47515 w 115266"/>
                <a:gd name="connsiteY20" fmla="*/ 116343 h 229505"/>
                <a:gd name="connsiteX21" fmla="*/ 48411 w 115266"/>
                <a:gd name="connsiteY21" fmla="*/ 120895 h 229505"/>
                <a:gd name="connsiteX22" fmla="*/ 28333 w 115266"/>
                <a:gd name="connsiteY22" fmla="*/ 194502 h 229505"/>
                <a:gd name="connsiteX23" fmla="*/ 100243 w 115266"/>
                <a:gd name="connsiteY23" fmla="*/ 86672 h 229505"/>
                <a:gd name="connsiteX24" fmla="*/ 62412 w 115266"/>
                <a:gd name="connsiteY24" fmla="*/ 86672 h 229505"/>
                <a:gd name="connsiteX25" fmla="*/ 57821 w 115266"/>
                <a:gd name="connsiteY25" fmla="*/ 83967 h 229505"/>
                <a:gd name="connsiteX26" fmla="*/ 57954 w 115266"/>
                <a:gd name="connsiteY26" fmla="*/ 78654 h 229505"/>
                <a:gd name="connsiteX27" fmla="*/ 100567 w 115266"/>
                <a:gd name="connsiteY27" fmla="*/ 10494 h 229505"/>
                <a:gd name="connsiteX28" fmla="*/ 37915 w 115266"/>
                <a:gd name="connsiteY28" fmla="*/ 10494 h 229505"/>
                <a:gd name="connsiteX29" fmla="*/ 11951 w 115266"/>
                <a:gd name="connsiteY29" fmla="*/ 114286 h 22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5266" h="229505">
                  <a:moveTo>
                    <a:pt x="14771" y="229506"/>
                  </a:moveTo>
                  <a:cubicBezTo>
                    <a:pt x="14047" y="229506"/>
                    <a:pt x="13304" y="229354"/>
                    <a:pt x="12599" y="229030"/>
                  </a:cubicBezTo>
                  <a:cubicBezTo>
                    <a:pt x="10256" y="227963"/>
                    <a:pt x="9037" y="225354"/>
                    <a:pt x="9723" y="222878"/>
                  </a:cubicBezTo>
                  <a:lnTo>
                    <a:pt x="36486" y="124742"/>
                  </a:lnTo>
                  <a:lnTo>
                    <a:pt x="5246" y="124742"/>
                  </a:lnTo>
                  <a:cubicBezTo>
                    <a:pt x="3627" y="124742"/>
                    <a:pt x="2103" y="123999"/>
                    <a:pt x="1112" y="122723"/>
                  </a:cubicBezTo>
                  <a:cubicBezTo>
                    <a:pt x="122" y="121447"/>
                    <a:pt x="-240" y="119790"/>
                    <a:pt x="160" y="118229"/>
                  </a:cubicBezTo>
                  <a:lnTo>
                    <a:pt x="28733" y="3961"/>
                  </a:lnTo>
                  <a:cubicBezTo>
                    <a:pt x="29324" y="1638"/>
                    <a:pt x="31419" y="0"/>
                    <a:pt x="33819" y="0"/>
                  </a:cubicBezTo>
                  <a:lnTo>
                    <a:pt x="110015" y="0"/>
                  </a:lnTo>
                  <a:cubicBezTo>
                    <a:pt x="111920" y="0"/>
                    <a:pt x="113672" y="1028"/>
                    <a:pt x="114606" y="2704"/>
                  </a:cubicBezTo>
                  <a:cubicBezTo>
                    <a:pt x="115520" y="4361"/>
                    <a:pt x="115482" y="6399"/>
                    <a:pt x="114472" y="8018"/>
                  </a:cubicBezTo>
                  <a:lnTo>
                    <a:pt x="71860" y="76178"/>
                  </a:lnTo>
                  <a:lnTo>
                    <a:pt x="110034" y="76178"/>
                  </a:lnTo>
                  <a:cubicBezTo>
                    <a:pt x="111958" y="76178"/>
                    <a:pt x="113748" y="77245"/>
                    <a:pt x="114644" y="78940"/>
                  </a:cubicBezTo>
                  <a:cubicBezTo>
                    <a:pt x="115558" y="80635"/>
                    <a:pt x="115463" y="82710"/>
                    <a:pt x="114377" y="84310"/>
                  </a:cubicBezTo>
                  <a:lnTo>
                    <a:pt x="19133" y="227144"/>
                  </a:lnTo>
                  <a:cubicBezTo>
                    <a:pt x="18123" y="228668"/>
                    <a:pt x="16466" y="229506"/>
                    <a:pt x="14771" y="229506"/>
                  </a:cubicBezTo>
                  <a:close/>
                  <a:moveTo>
                    <a:pt x="11951" y="114286"/>
                  </a:moveTo>
                  <a:lnTo>
                    <a:pt x="43344" y="114286"/>
                  </a:lnTo>
                  <a:cubicBezTo>
                    <a:pt x="44982" y="114286"/>
                    <a:pt x="46525" y="115048"/>
                    <a:pt x="47515" y="116343"/>
                  </a:cubicBezTo>
                  <a:cubicBezTo>
                    <a:pt x="48506" y="117638"/>
                    <a:pt x="48830" y="119333"/>
                    <a:pt x="48411" y="120895"/>
                  </a:cubicBezTo>
                  <a:lnTo>
                    <a:pt x="28333" y="194502"/>
                  </a:lnTo>
                  <a:lnTo>
                    <a:pt x="100243" y="86672"/>
                  </a:lnTo>
                  <a:lnTo>
                    <a:pt x="62412" y="86672"/>
                  </a:lnTo>
                  <a:cubicBezTo>
                    <a:pt x="60507" y="86672"/>
                    <a:pt x="58754" y="85643"/>
                    <a:pt x="57821" y="83967"/>
                  </a:cubicBezTo>
                  <a:cubicBezTo>
                    <a:pt x="56907" y="82311"/>
                    <a:pt x="56945" y="80273"/>
                    <a:pt x="57954" y="78654"/>
                  </a:cubicBezTo>
                  <a:lnTo>
                    <a:pt x="100567" y="10494"/>
                  </a:lnTo>
                  <a:lnTo>
                    <a:pt x="37915" y="10494"/>
                  </a:lnTo>
                  <a:lnTo>
                    <a:pt x="11951" y="114286"/>
                  </a:lnTo>
                  <a:close/>
                </a:path>
              </a:pathLst>
            </a:custGeom>
            <a:grpFill/>
            <a:ln w="1904" cap="flat">
              <a:noFill/>
              <a:prstDash val="solid"/>
              <a:miter/>
            </a:ln>
          </p:spPr>
          <p:txBody>
            <a:bodyPr rtlCol="0" anchor="ctr"/>
            <a:lstStyle/>
            <a:p>
              <a:endParaRPr lang="de-DE"/>
            </a:p>
          </p:txBody>
        </p:sp>
      </p:grpSp>
      <p:sp>
        <p:nvSpPr>
          <p:cNvPr id="15" name="Rechteck 14">
            <a:extLst>
              <a:ext uri="{FF2B5EF4-FFF2-40B4-BE49-F238E27FC236}">
                <a16:creationId xmlns:a16="http://schemas.microsoft.com/office/drawing/2014/main" id="{A10EE547-F049-4988-BA17-E88CA628E13F}"/>
              </a:ext>
            </a:extLst>
          </p:cNvPr>
          <p:cNvSpPr/>
          <p:nvPr/>
        </p:nvSpPr>
        <p:spPr>
          <a:xfrm>
            <a:off x="2357654" y="3697448"/>
            <a:ext cx="2609832" cy="632533"/>
          </a:xfrm>
          <a:prstGeom prst="rect">
            <a:avLst/>
          </a:prstGeom>
          <a:solidFill>
            <a:srgbClr val="C9A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a:solidFill>
                  <a:schemeClr val="tx1"/>
                </a:solidFill>
              </a:rPr>
              <a:t>Kostendämpfungspaket II</a:t>
            </a:r>
          </a:p>
        </p:txBody>
      </p:sp>
      <p:grpSp>
        <p:nvGrpSpPr>
          <p:cNvPr id="16" name="Grafik 5">
            <a:extLst>
              <a:ext uri="{FF2B5EF4-FFF2-40B4-BE49-F238E27FC236}">
                <a16:creationId xmlns:a16="http://schemas.microsoft.com/office/drawing/2014/main" id="{667B6483-55F8-493A-8087-00745AD819C2}"/>
              </a:ext>
            </a:extLst>
          </p:cNvPr>
          <p:cNvGrpSpPr>
            <a:grpSpLocks noChangeAspect="1"/>
          </p:cNvGrpSpPr>
          <p:nvPr/>
        </p:nvGrpSpPr>
        <p:grpSpPr>
          <a:xfrm rot="17287708">
            <a:off x="4160954" y="4107406"/>
            <a:ext cx="491524" cy="1791136"/>
            <a:chOff x="3398834" y="3289486"/>
            <a:chExt cx="115266" cy="229505"/>
          </a:xfrm>
          <a:solidFill>
            <a:srgbClr val="C9A3A3"/>
          </a:solidFill>
        </p:grpSpPr>
        <p:sp>
          <p:nvSpPr>
            <p:cNvPr id="17" name="Freihandform 1687">
              <a:extLst>
                <a:ext uri="{FF2B5EF4-FFF2-40B4-BE49-F238E27FC236}">
                  <a16:creationId xmlns:a16="http://schemas.microsoft.com/office/drawing/2014/main" id="{A521DB0F-3499-41C0-9291-5903544627CD}"/>
                </a:ext>
              </a:extLst>
            </p:cNvPr>
            <p:cNvSpPr/>
            <p:nvPr/>
          </p:nvSpPr>
          <p:spPr>
            <a:xfrm>
              <a:off x="3398834" y="3289486"/>
              <a:ext cx="115266" cy="229505"/>
            </a:xfrm>
            <a:custGeom>
              <a:avLst/>
              <a:gdLst>
                <a:gd name="connsiteX0" fmla="*/ 14771 w 115266"/>
                <a:gd name="connsiteY0" fmla="*/ 229506 h 229505"/>
                <a:gd name="connsiteX1" fmla="*/ 12599 w 115266"/>
                <a:gd name="connsiteY1" fmla="*/ 229030 h 229505"/>
                <a:gd name="connsiteX2" fmla="*/ 9723 w 115266"/>
                <a:gd name="connsiteY2" fmla="*/ 222878 h 229505"/>
                <a:gd name="connsiteX3" fmla="*/ 36486 w 115266"/>
                <a:gd name="connsiteY3" fmla="*/ 124742 h 229505"/>
                <a:gd name="connsiteX4" fmla="*/ 5246 w 115266"/>
                <a:gd name="connsiteY4" fmla="*/ 124742 h 229505"/>
                <a:gd name="connsiteX5" fmla="*/ 1112 w 115266"/>
                <a:gd name="connsiteY5" fmla="*/ 122723 h 229505"/>
                <a:gd name="connsiteX6" fmla="*/ 160 w 115266"/>
                <a:gd name="connsiteY6" fmla="*/ 118229 h 229505"/>
                <a:gd name="connsiteX7" fmla="*/ 28733 w 115266"/>
                <a:gd name="connsiteY7" fmla="*/ 3961 h 229505"/>
                <a:gd name="connsiteX8" fmla="*/ 33819 w 115266"/>
                <a:gd name="connsiteY8" fmla="*/ 0 h 229505"/>
                <a:gd name="connsiteX9" fmla="*/ 110015 w 115266"/>
                <a:gd name="connsiteY9" fmla="*/ 0 h 229505"/>
                <a:gd name="connsiteX10" fmla="*/ 114606 w 115266"/>
                <a:gd name="connsiteY10" fmla="*/ 2704 h 229505"/>
                <a:gd name="connsiteX11" fmla="*/ 114472 w 115266"/>
                <a:gd name="connsiteY11" fmla="*/ 8018 h 229505"/>
                <a:gd name="connsiteX12" fmla="*/ 71860 w 115266"/>
                <a:gd name="connsiteY12" fmla="*/ 76178 h 229505"/>
                <a:gd name="connsiteX13" fmla="*/ 110034 w 115266"/>
                <a:gd name="connsiteY13" fmla="*/ 76178 h 229505"/>
                <a:gd name="connsiteX14" fmla="*/ 114644 w 115266"/>
                <a:gd name="connsiteY14" fmla="*/ 78940 h 229505"/>
                <a:gd name="connsiteX15" fmla="*/ 114377 w 115266"/>
                <a:gd name="connsiteY15" fmla="*/ 84310 h 229505"/>
                <a:gd name="connsiteX16" fmla="*/ 19133 w 115266"/>
                <a:gd name="connsiteY16" fmla="*/ 227144 h 229505"/>
                <a:gd name="connsiteX17" fmla="*/ 14771 w 115266"/>
                <a:gd name="connsiteY17" fmla="*/ 229506 h 229505"/>
                <a:gd name="connsiteX18" fmla="*/ 11951 w 115266"/>
                <a:gd name="connsiteY18" fmla="*/ 114286 h 229505"/>
                <a:gd name="connsiteX19" fmla="*/ 43344 w 115266"/>
                <a:gd name="connsiteY19" fmla="*/ 114286 h 229505"/>
                <a:gd name="connsiteX20" fmla="*/ 47515 w 115266"/>
                <a:gd name="connsiteY20" fmla="*/ 116343 h 229505"/>
                <a:gd name="connsiteX21" fmla="*/ 48411 w 115266"/>
                <a:gd name="connsiteY21" fmla="*/ 120895 h 229505"/>
                <a:gd name="connsiteX22" fmla="*/ 28333 w 115266"/>
                <a:gd name="connsiteY22" fmla="*/ 194502 h 229505"/>
                <a:gd name="connsiteX23" fmla="*/ 100243 w 115266"/>
                <a:gd name="connsiteY23" fmla="*/ 86672 h 229505"/>
                <a:gd name="connsiteX24" fmla="*/ 62412 w 115266"/>
                <a:gd name="connsiteY24" fmla="*/ 86672 h 229505"/>
                <a:gd name="connsiteX25" fmla="*/ 57821 w 115266"/>
                <a:gd name="connsiteY25" fmla="*/ 83967 h 229505"/>
                <a:gd name="connsiteX26" fmla="*/ 57954 w 115266"/>
                <a:gd name="connsiteY26" fmla="*/ 78654 h 229505"/>
                <a:gd name="connsiteX27" fmla="*/ 100567 w 115266"/>
                <a:gd name="connsiteY27" fmla="*/ 10494 h 229505"/>
                <a:gd name="connsiteX28" fmla="*/ 37915 w 115266"/>
                <a:gd name="connsiteY28" fmla="*/ 10494 h 229505"/>
                <a:gd name="connsiteX29" fmla="*/ 11951 w 115266"/>
                <a:gd name="connsiteY29" fmla="*/ 114286 h 22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5266" h="229505">
                  <a:moveTo>
                    <a:pt x="14771" y="229506"/>
                  </a:moveTo>
                  <a:cubicBezTo>
                    <a:pt x="14047" y="229506"/>
                    <a:pt x="13304" y="229354"/>
                    <a:pt x="12599" y="229030"/>
                  </a:cubicBezTo>
                  <a:cubicBezTo>
                    <a:pt x="10256" y="227963"/>
                    <a:pt x="9037" y="225354"/>
                    <a:pt x="9723" y="222878"/>
                  </a:cubicBezTo>
                  <a:lnTo>
                    <a:pt x="36486" y="124742"/>
                  </a:lnTo>
                  <a:lnTo>
                    <a:pt x="5246" y="124742"/>
                  </a:lnTo>
                  <a:cubicBezTo>
                    <a:pt x="3627" y="124742"/>
                    <a:pt x="2103" y="123999"/>
                    <a:pt x="1112" y="122723"/>
                  </a:cubicBezTo>
                  <a:cubicBezTo>
                    <a:pt x="122" y="121447"/>
                    <a:pt x="-240" y="119790"/>
                    <a:pt x="160" y="118229"/>
                  </a:cubicBezTo>
                  <a:lnTo>
                    <a:pt x="28733" y="3961"/>
                  </a:lnTo>
                  <a:cubicBezTo>
                    <a:pt x="29324" y="1638"/>
                    <a:pt x="31419" y="0"/>
                    <a:pt x="33819" y="0"/>
                  </a:cubicBezTo>
                  <a:lnTo>
                    <a:pt x="110015" y="0"/>
                  </a:lnTo>
                  <a:cubicBezTo>
                    <a:pt x="111920" y="0"/>
                    <a:pt x="113672" y="1028"/>
                    <a:pt x="114606" y="2704"/>
                  </a:cubicBezTo>
                  <a:cubicBezTo>
                    <a:pt x="115520" y="4361"/>
                    <a:pt x="115482" y="6399"/>
                    <a:pt x="114472" y="8018"/>
                  </a:cubicBezTo>
                  <a:lnTo>
                    <a:pt x="71860" y="76178"/>
                  </a:lnTo>
                  <a:lnTo>
                    <a:pt x="110034" y="76178"/>
                  </a:lnTo>
                  <a:cubicBezTo>
                    <a:pt x="111958" y="76178"/>
                    <a:pt x="113748" y="77245"/>
                    <a:pt x="114644" y="78940"/>
                  </a:cubicBezTo>
                  <a:cubicBezTo>
                    <a:pt x="115558" y="80635"/>
                    <a:pt x="115463" y="82710"/>
                    <a:pt x="114377" y="84310"/>
                  </a:cubicBezTo>
                  <a:lnTo>
                    <a:pt x="19133" y="227144"/>
                  </a:lnTo>
                  <a:cubicBezTo>
                    <a:pt x="18123" y="228668"/>
                    <a:pt x="16466" y="229506"/>
                    <a:pt x="14771" y="229506"/>
                  </a:cubicBezTo>
                  <a:close/>
                  <a:moveTo>
                    <a:pt x="11951" y="114286"/>
                  </a:moveTo>
                  <a:lnTo>
                    <a:pt x="43344" y="114286"/>
                  </a:lnTo>
                  <a:cubicBezTo>
                    <a:pt x="44982" y="114286"/>
                    <a:pt x="46525" y="115048"/>
                    <a:pt x="47515" y="116343"/>
                  </a:cubicBezTo>
                  <a:cubicBezTo>
                    <a:pt x="48506" y="117638"/>
                    <a:pt x="48830" y="119333"/>
                    <a:pt x="48411" y="120895"/>
                  </a:cubicBezTo>
                  <a:lnTo>
                    <a:pt x="28333" y="194502"/>
                  </a:lnTo>
                  <a:lnTo>
                    <a:pt x="100243" y="86672"/>
                  </a:lnTo>
                  <a:lnTo>
                    <a:pt x="62412" y="86672"/>
                  </a:lnTo>
                  <a:cubicBezTo>
                    <a:pt x="60507" y="86672"/>
                    <a:pt x="58754" y="85643"/>
                    <a:pt x="57821" y="83967"/>
                  </a:cubicBezTo>
                  <a:cubicBezTo>
                    <a:pt x="56907" y="82311"/>
                    <a:pt x="56945" y="80273"/>
                    <a:pt x="57954" y="78654"/>
                  </a:cubicBezTo>
                  <a:lnTo>
                    <a:pt x="100567" y="10494"/>
                  </a:lnTo>
                  <a:lnTo>
                    <a:pt x="37915" y="10494"/>
                  </a:lnTo>
                  <a:lnTo>
                    <a:pt x="11951" y="114286"/>
                  </a:lnTo>
                  <a:close/>
                </a:path>
              </a:pathLst>
            </a:custGeom>
            <a:grpFill/>
            <a:ln w="1904" cap="flat">
              <a:noFill/>
              <a:prstDash val="solid"/>
              <a:miter/>
            </a:ln>
          </p:spPr>
          <p:txBody>
            <a:bodyPr rtlCol="0" anchor="ctr"/>
            <a:lstStyle/>
            <a:p>
              <a:endParaRPr lang="de-DE"/>
            </a:p>
          </p:txBody>
        </p:sp>
        <p:sp>
          <p:nvSpPr>
            <p:cNvPr id="18" name="Freihandform 1688">
              <a:extLst>
                <a:ext uri="{FF2B5EF4-FFF2-40B4-BE49-F238E27FC236}">
                  <a16:creationId xmlns:a16="http://schemas.microsoft.com/office/drawing/2014/main" id="{C1E6E778-B953-4DA1-8F04-74D548F6D328}"/>
                </a:ext>
              </a:extLst>
            </p:cNvPr>
            <p:cNvSpPr/>
            <p:nvPr/>
          </p:nvSpPr>
          <p:spPr>
            <a:xfrm>
              <a:off x="3398834" y="3289486"/>
              <a:ext cx="115266" cy="229505"/>
            </a:xfrm>
            <a:custGeom>
              <a:avLst/>
              <a:gdLst>
                <a:gd name="connsiteX0" fmla="*/ 14771 w 115266"/>
                <a:gd name="connsiteY0" fmla="*/ 229506 h 229505"/>
                <a:gd name="connsiteX1" fmla="*/ 12599 w 115266"/>
                <a:gd name="connsiteY1" fmla="*/ 229030 h 229505"/>
                <a:gd name="connsiteX2" fmla="*/ 9723 w 115266"/>
                <a:gd name="connsiteY2" fmla="*/ 222878 h 229505"/>
                <a:gd name="connsiteX3" fmla="*/ 36486 w 115266"/>
                <a:gd name="connsiteY3" fmla="*/ 124742 h 229505"/>
                <a:gd name="connsiteX4" fmla="*/ 5246 w 115266"/>
                <a:gd name="connsiteY4" fmla="*/ 124742 h 229505"/>
                <a:gd name="connsiteX5" fmla="*/ 1112 w 115266"/>
                <a:gd name="connsiteY5" fmla="*/ 122723 h 229505"/>
                <a:gd name="connsiteX6" fmla="*/ 160 w 115266"/>
                <a:gd name="connsiteY6" fmla="*/ 118229 h 229505"/>
                <a:gd name="connsiteX7" fmla="*/ 28733 w 115266"/>
                <a:gd name="connsiteY7" fmla="*/ 3961 h 229505"/>
                <a:gd name="connsiteX8" fmla="*/ 33819 w 115266"/>
                <a:gd name="connsiteY8" fmla="*/ 0 h 229505"/>
                <a:gd name="connsiteX9" fmla="*/ 110015 w 115266"/>
                <a:gd name="connsiteY9" fmla="*/ 0 h 229505"/>
                <a:gd name="connsiteX10" fmla="*/ 114606 w 115266"/>
                <a:gd name="connsiteY10" fmla="*/ 2704 h 229505"/>
                <a:gd name="connsiteX11" fmla="*/ 114472 w 115266"/>
                <a:gd name="connsiteY11" fmla="*/ 8018 h 229505"/>
                <a:gd name="connsiteX12" fmla="*/ 71860 w 115266"/>
                <a:gd name="connsiteY12" fmla="*/ 76178 h 229505"/>
                <a:gd name="connsiteX13" fmla="*/ 110034 w 115266"/>
                <a:gd name="connsiteY13" fmla="*/ 76178 h 229505"/>
                <a:gd name="connsiteX14" fmla="*/ 114644 w 115266"/>
                <a:gd name="connsiteY14" fmla="*/ 78940 h 229505"/>
                <a:gd name="connsiteX15" fmla="*/ 114377 w 115266"/>
                <a:gd name="connsiteY15" fmla="*/ 84310 h 229505"/>
                <a:gd name="connsiteX16" fmla="*/ 19133 w 115266"/>
                <a:gd name="connsiteY16" fmla="*/ 227144 h 229505"/>
                <a:gd name="connsiteX17" fmla="*/ 14771 w 115266"/>
                <a:gd name="connsiteY17" fmla="*/ 229506 h 229505"/>
                <a:gd name="connsiteX18" fmla="*/ 11951 w 115266"/>
                <a:gd name="connsiteY18" fmla="*/ 114286 h 229505"/>
                <a:gd name="connsiteX19" fmla="*/ 43344 w 115266"/>
                <a:gd name="connsiteY19" fmla="*/ 114286 h 229505"/>
                <a:gd name="connsiteX20" fmla="*/ 47515 w 115266"/>
                <a:gd name="connsiteY20" fmla="*/ 116343 h 229505"/>
                <a:gd name="connsiteX21" fmla="*/ 48411 w 115266"/>
                <a:gd name="connsiteY21" fmla="*/ 120895 h 229505"/>
                <a:gd name="connsiteX22" fmla="*/ 28333 w 115266"/>
                <a:gd name="connsiteY22" fmla="*/ 194502 h 229505"/>
                <a:gd name="connsiteX23" fmla="*/ 100243 w 115266"/>
                <a:gd name="connsiteY23" fmla="*/ 86672 h 229505"/>
                <a:gd name="connsiteX24" fmla="*/ 62412 w 115266"/>
                <a:gd name="connsiteY24" fmla="*/ 86672 h 229505"/>
                <a:gd name="connsiteX25" fmla="*/ 57821 w 115266"/>
                <a:gd name="connsiteY25" fmla="*/ 83967 h 229505"/>
                <a:gd name="connsiteX26" fmla="*/ 57954 w 115266"/>
                <a:gd name="connsiteY26" fmla="*/ 78654 h 229505"/>
                <a:gd name="connsiteX27" fmla="*/ 100567 w 115266"/>
                <a:gd name="connsiteY27" fmla="*/ 10494 h 229505"/>
                <a:gd name="connsiteX28" fmla="*/ 37915 w 115266"/>
                <a:gd name="connsiteY28" fmla="*/ 10494 h 229505"/>
                <a:gd name="connsiteX29" fmla="*/ 11951 w 115266"/>
                <a:gd name="connsiteY29" fmla="*/ 114286 h 22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5266" h="229505">
                  <a:moveTo>
                    <a:pt x="14771" y="229506"/>
                  </a:moveTo>
                  <a:cubicBezTo>
                    <a:pt x="14047" y="229506"/>
                    <a:pt x="13304" y="229354"/>
                    <a:pt x="12599" y="229030"/>
                  </a:cubicBezTo>
                  <a:cubicBezTo>
                    <a:pt x="10256" y="227963"/>
                    <a:pt x="9037" y="225354"/>
                    <a:pt x="9723" y="222878"/>
                  </a:cubicBezTo>
                  <a:lnTo>
                    <a:pt x="36486" y="124742"/>
                  </a:lnTo>
                  <a:lnTo>
                    <a:pt x="5246" y="124742"/>
                  </a:lnTo>
                  <a:cubicBezTo>
                    <a:pt x="3627" y="124742"/>
                    <a:pt x="2103" y="123999"/>
                    <a:pt x="1112" y="122723"/>
                  </a:cubicBezTo>
                  <a:cubicBezTo>
                    <a:pt x="122" y="121447"/>
                    <a:pt x="-240" y="119790"/>
                    <a:pt x="160" y="118229"/>
                  </a:cubicBezTo>
                  <a:lnTo>
                    <a:pt x="28733" y="3961"/>
                  </a:lnTo>
                  <a:cubicBezTo>
                    <a:pt x="29324" y="1638"/>
                    <a:pt x="31419" y="0"/>
                    <a:pt x="33819" y="0"/>
                  </a:cubicBezTo>
                  <a:lnTo>
                    <a:pt x="110015" y="0"/>
                  </a:lnTo>
                  <a:cubicBezTo>
                    <a:pt x="111920" y="0"/>
                    <a:pt x="113672" y="1028"/>
                    <a:pt x="114606" y="2704"/>
                  </a:cubicBezTo>
                  <a:cubicBezTo>
                    <a:pt x="115520" y="4361"/>
                    <a:pt x="115482" y="6399"/>
                    <a:pt x="114472" y="8018"/>
                  </a:cubicBezTo>
                  <a:lnTo>
                    <a:pt x="71860" y="76178"/>
                  </a:lnTo>
                  <a:lnTo>
                    <a:pt x="110034" y="76178"/>
                  </a:lnTo>
                  <a:cubicBezTo>
                    <a:pt x="111958" y="76178"/>
                    <a:pt x="113748" y="77245"/>
                    <a:pt x="114644" y="78940"/>
                  </a:cubicBezTo>
                  <a:cubicBezTo>
                    <a:pt x="115558" y="80635"/>
                    <a:pt x="115463" y="82710"/>
                    <a:pt x="114377" y="84310"/>
                  </a:cubicBezTo>
                  <a:lnTo>
                    <a:pt x="19133" y="227144"/>
                  </a:lnTo>
                  <a:cubicBezTo>
                    <a:pt x="18123" y="228668"/>
                    <a:pt x="16466" y="229506"/>
                    <a:pt x="14771" y="229506"/>
                  </a:cubicBezTo>
                  <a:close/>
                  <a:moveTo>
                    <a:pt x="11951" y="114286"/>
                  </a:moveTo>
                  <a:lnTo>
                    <a:pt x="43344" y="114286"/>
                  </a:lnTo>
                  <a:cubicBezTo>
                    <a:pt x="44982" y="114286"/>
                    <a:pt x="46525" y="115048"/>
                    <a:pt x="47515" y="116343"/>
                  </a:cubicBezTo>
                  <a:cubicBezTo>
                    <a:pt x="48506" y="117638"/>
                    <a:pt x="48830" y="119333"/>
                    <a:pt x="48411" y="120895"/>
                  </a:cubicBezTo>
                  <a:lnTo>
                    <a:pt x="28333" y="194502"/>
                  </a:lnTo>
                  <a:lnTo>
                    <a:pt x="100243" y="86672"/>
                  </a:lnTo>
                  <a:lnTo>
                    <a:pt x="62412" y="86672"/>
                  </a:lnTo>
                  <a:cubicBezTo>
                    <a:pt x="60507" y="86672"/>
                    <a:pt x="58754" y="85643"/>
                    <a:pt x="57821" y="83967"/>
                  </a:cubicBezTo>
                  <a:cubicBezTo>
                    <a:pt x="56907" y="82311"/>
                    <a:pt x="56945" y="80273"/>
                    <a:pt x="57954" y="78654"/>
                  </a:cubicBezTo>
                  <a:lnTo>
                    <a:pt x="100567" y="10494"/>
                  </a:lnTo>
                  <a:lnTo>
                    <a:pt x="37915" y="10494"/>
                  </a:lnTo>
                  <a:lnTo>
                    <a:pt x="11951" y="114286"/>
                  </a:lnTo>
                  <a:close/>
                </a:path>
              </a:pathLst>
            </a:custGeom>
            <a:grpFill/>
            <a:ln w="1904" cap="flat">
              <a:noFill/>
              <a:prstDash val="solid"/>
              <a:miter/>
            </a:ln>
          </p:spPr>
          <p:txBody>
            <a:bodyPr rtlCol="0" anchor="ctr"/>
            <a:lstStyle/>
            <a:p>
              <a:endParaRPr lang="de-DE" dirty="0"/>
            </a:p>
          </p:txBody>
        </p:sp>
      </p:grpSp>
      <p:sp>
        <p:nvSpPr>
          <p:cNvPr id="19" name="Rechteck 18">
            <a:extLst>
              <a:ext uri="{FF2B5EF4-FFF2-40B4-BE49-F238E27FC236}">
                <a16:creationId xmlns:a16="http://schemas.microsoft.com/office/drawing/2014/main" id="{971F6492-7ED1-44E2-AAE4-F89E3DA88DC4}"/>
              </a:ext>
            </a:extLst>
          </p:cNvPr>
          <p:cNvSpPr/>
          <p:nvPr/>
        </p:nvSpPr>
        <p:spPr>
          <a:xfrm>
            <a:off x="7115341" y="3697448"/>
            <a:ext cx="2609831" cy="632533"/>
          </a:xfrm>
          <a:prstGeom prst="rect">
            <a:avLst/>
          </a:prstGeom>
          <a:solidFill>
            <a:srgbClr val="ABB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a:solidFill>
                  <a:schemeClr val="tx1"/>
                </a:solidFill>
              </a:rPr>
              <a:t>Behandlungsverbot</a:t>
            </a:r>
          </a:p>
        </p:txBody>
      </p:sp>
      <p:sp>
        <p:nvSpPr>
          <p:cNvPr id="20" name="Rechteck 19">
            <a:extLst>
              <a:ext uri="{FF2B5EF4-FFF2-40B4-BE49-F238E27FC236}">
                <a16:creationId xmlns:a16="http://schemas.microsoft.com/office/drawing/2014/main" id="{2EB8DA66-1591-4F80-848A-8A8DBBA4AE80}"/>
              </a:ext>
            </a:extLst>
          </p:cNvPr>
          <p:cNvSpPr/>
          <p:nvPr/>
        </p:nvSpPr>
        <p:spPr>
          <a:xfrm>
            <a:off x="4778077" y="2359772"/>
            <a:ext cx="2609830" cy="632533"/>
          </a:xfrm>
          <a:prstGeom prst="rect">
            <a:avLst/>
          </a:prstGeom>
          <a:solidFill>
            <a:srgbClr val="A6C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a:solidFill>
                  <a:schemeClr val="tx1"/>
                </a:solidFill>
              </a:rPr>
              <a:t>Revision KVV</a:t>
            </a:r>
          </a:p>
        </p:txBody>
      </p:sp>
      <p:grpSp>
        <p:nvGrpSpPr>
          <p:cNvPr id="21" name="Grafik 5">
            <a:extLst>
              <a:ext uri="{FF2B5EF4-FFF2-40B4-BE49-F238E27FC236}">
                <a16:creationId xmlns:a16="http://schemas.microsoft.com/office/drawing/2014/main" id="{B235CF4C-10B0-4913-B9F2-C09805E83BE7}"/>
              </a:ext>
            </a:extLst>
          </p:cNvPr>
          <p:cNvGrpSpPr>
            <a:grpSpLocks noChangeAspect="1"/>
          </p:cNvGrpSpPr>
          <p:nvPr/>
        </p:nvGrpSpPr>
        <p:grpSpPr>
          <a:xfrm rot="20527989">
            <a:off x="5837230" y="3116188"/>
            <a:ext cx="491524" cy="1323168"/>
            <a:chOff x="3398834" y="3289486"/>
            <a:chExt cx="115266" cy="229505"/>
          </a:xfrm>
          <a:solidFill>
            <a:srgbClr val="A6CFF0"/>
          </a:solidFill>
        </p:grpSpPr>
        <p:sp>
          <p:nvSpPr>
            <p:cNvPr id="22" name="Freihandform 1687">
              <a:extLst>
                <a:ext uri="{FF2B5EF4-FFF2-40B4-BE49-F238E27FC236}">
                  <a16:creationId xmlns:a16="http://schemas.microsoft.com/office/drawing/2014/main" id="{8A5DE3E7-E71E-4087-992B-416D4CDFE007}"/>
                </a:ext>
              </a:extLst>
            </p:cNvPr>
            <p:cNvSpPr/>
            <p:nvPr/>
          </p:nvSpPr>
          <p:spPr>
            <a:xfrm>
              <a:off x="3398834" y="3289486"/>
              <a:ext cx="115266" cy="229505"/>
            </a:xfrm>
            <a:custGeom>
              <a:avLst/>
              <a:gdLst>
                <a:gd name="connsiteX0" fmla="*/ 14771 w 115266"/>
                <a:gd name="connsiteY0" fmla="*/ 229506 h 229505"/>
                <a:gd name="connsiteX1" fmla="*/ 12599 w 115266"/>
                <a:gd name="connsiteY1" fmla="*/ 229030 h 229505"/>
                <a:gd name="connsiteX2" fmla="*/ 9723 w 115266"/>
                <a:gd name="connsiteY2" fmla="*/ 222878 h 229505"/>
                <a:gd name="connsiteX3" fmla="*/ 36486 w 115266"/>
                <a:gd name="connsiteY3" fmla="*/ 124742 h 229505"/>
                <a:gd name="connsiteX4" fmla="*/ 5246 w 115266"/>
                <a:gd name="connsiteY4" fmla="*/ 124742 h 229505"/>
                <a:gd name="connsiteX5" fmla="*/ 1112 w 115266"/>
                <a:gd name="connsiteY5" fmla="*/ 122723 h 229505"/>
                <a:gd name="connsiteX6" fmla="*/ 160 w 115266"/>
                <a:gd name="connsiteY6" fmla="*/ 118229 h 229505"/>
                <a:gd name="connsiteX7" fmla="*/ 28733 w 115266"/>
                <a:gd name="connsiteY7" fmla="*/ 3961 h 229505"/>
                <a:gd name="connsiteX8" fmla="*/ 33819 w 115266"/>
                <a:gd name="connsiteY8" fmla="*/ 0 h 229505"/>
                <a:gd name="connsiteX9" fmla="*/ 110015 w 115266"/>
                <a:gd name="connsiteY9" fmla="*/ 0 h 229505"/>
                <a:gd name="connsiteX10" fmla="*/ 114606 w 115266"/>
                <a:gd name="connsiteY10" fmla="*/ 2704 h 229505"/>
                <a:gd name="connsiteX11" fmla="*/ 114472 w 115266"/>
                <a:gd name="connsiteY11" fmla="*/ 8018 h 229505"/>
                <a:gd name="connsiteX12" fmla="*/ 71860 w 115266"/>
                <a:gd name="connsiteY12" fmla="*/ 76178 h 229505"/>
                <a:gd name="connsiteX13" fmla="*/ 110034 w 115266"/>
                <a:gd name="connsiteY13" fmla="*/ 76178 h 229505"/>
                <a:gd name="connsiteX14" fmla="*/ 114644 w 115266"/>
                <a:gd name="connsiteY14" fmla="*/ 78940 h 229505"/>
                <a:gd name="connsiteX15" fmla="*/ 114377 w 115266"/>
                <a:gd name="connsiteY15" fmla="*/ 84310 h 229505"/>
                <a:gd name="connsiteX16" fmla="*/ 19133 w 115266"/>
                <a:gd name="connsiteY16" fmla="*/ 227144 h 229505"/>
                <a:gd name="connsiteX17" fmla="*/ 14771 w 115266"/>
                <a:gd name="connsiteY17" fmla="*/ 229506 h 229505"/>
                <a:gd name="connsiteX18" fmla="*/ 11951 w 115266"/>
                <a:gd name="connsiteY18" fmla="*/ 114286 h 229505"/>
                <a:gd name="connsiteX19" fmla="*/ 43344 w 115266"/>
                <a:gd name="connsiteY19" fmla="*/ 114286 h 229505"/>
                <a:gd name="connsiteX20" fmla="*/ 47515 w 115266"/>
                <a:gd name="connsiteY20" fmla="*/ 116343 h 229505"/>
                <a:gd name="connsiteX21" fmla="*/ 48411 w 115266"/>
                <a:gd name="connsiteY21" fmla="*/ 120895 h 229505"/>
                <a:gd name="connsiteX22" fmla="*/ 28333 w 115266"/>
                <a:gd name="connsiteY22" fmla="*/ 194502 h 229505"/>
                <a:gd name="connsiteX23" fmla="*/ 100243 w 115266"/>
                <a:gd name="connsiteY23" fmla="*/ 86672 h 229505"/>
                <a:gd name="connsiteX24" fmla="*/ 62412 w 115266"/>
                <a:gd name="connsiteY24" fmla="*/ 86672 h 229505"/>
                <a:gd name="connsiteX25" fmla="*/ 57821 w 115266"/>
                <a:gd name="connsiteY25" fmla="*/ 83967 h 229505"/>
                <a:gd name="connsiteX26" fmla="*/ 57954 w 115266"/>
                <a:gd name="connsiteY26" fmla="*/ 78654 h 229505"/>
                <a:gd name="connsiteX27" fmla="*/ 100567 w 115266"/>
                <a:gd name="connsiteY27" fmla="*/ 10494 h 229505"/>
                <a:gd name="connsiteX28" fmla="*/ 37915 w 115266"/>
                <a:gd name="connsiteY28" fmla="*/ 10494 h 229505"/>
                <a:gd name="connsiteX29" fmla="*/ 11951 w 115266"/>
                <a:gd name="connsiteY29" fmla="*/ 114286 h 22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5266" h="229505">
                  <a:moveTo>
                    <a:pt x="14771" y="229506"/>
                  </a:moveTo>
                  <a:cubicBezTo>
                    <a:pt x="14047" y="229506"/>
                    <a:pt x="13304" y="229354"/>
                    <a:pt x="12599" y="229030"/>
                  </a:cubicBezTo>
                  <a:cubicBezTo>
                    <a:pt x="10256" y="227963"/>
                    <a:pt x="9037" y="225354"/>
                    <a:pt x="9723" y="222878"/>
                  </a:cubicBezTo>
                  <a:lnTo>
                    <a:pt x="36486" y="124742"/>
                  </a:lnTo>
                  <a:lnTo>
                    <a:pt x="5246" y="124742"/>
                  </a:lnTo>
                  <a:cubicBezTo>
                    <a:pt x="3627" y="124742"/>
                    <a:pt x="2103" y="123999"/>
                    <a:pt x="1112" y="122723"/>
                  </a:cubicBezTo>
                  <a:cubicBezTo>
                    <a:pt x="122" y="121447"/>
                    <a:pt x="-240" y="119790"/>
                    <a:pt x="160" y="118229"/>
                  </a:cubicBezTo>
                  <a:lnTo>
                    <a:pt x="28733" y="3961"/>
                  </a:lnTo>
                  <a:cubicBezTo>
                    <a:pt x="29324" y="1638"/>
                    <a:pt x="31419" y="0"/>
                    <a:pt x="33819" y="0"/>
                  </a:cubicBezTo>
                  <a:lnTo>
                    <a:pt x="110015" y="0"/>
                  </a:lnTo>
                  <a:cubicBezTo>
                    <a:pt x="111920" y="0"/>
                    <a:pt x="113672" y="1028"/>
                    <a:pt x="114606" y="2704"/>
                  </a:cubicBezTo>
                  <a:cubicBezTo>
                    <a:pt x="115520" y="4361"/>
                    <a:pt x="115482" y="6399"/>
                    <a:pt x="114472" y="8018"/>
                  </a:cubicBezTo>
                  <a:lnTo>
                    <a:pt x="71860" y="76178"/>
                  </a:lnTo>
                  <a:lnTo>
                    <a:pt x="110034" y="76178"/>
                  </a:lnTo>
                  <a:cubicBezTo>
                    <a:pt x="111958" y="76178"/>
                    <a:pt x="113748" y="77245"/>
                    <a:pt x="114644" y="78940"/>
                  </a:cubicBezTo>
                  <a:cubicBezTo>
                    <a:pt x="115558" y="80635"/>
                    <a:pt x="115463" y="82710"/>
                    <a:pt x="114377" y="84310"/>
                  </a:cubicBezTo>
                  <a:lnTo>
                    <a:pt x="19133" y="227144"/>
                  </a:lnTo>
                  <a:cubicBezTo>
                    <a:pt x="18123" y="228668"/>
                    <a:pt x="16466" y="229506"/>
                    <a:pt x="14771" y="229506"/>
                  </a:cubicBezTo>
                  <a:close/>
                  <a:moveTo>
                    <a:pt x="11951" y="114286"/>
                  </a:moveTo>
                  <a:lnTo>
                    <a:pt x="43344" y="114286"/>
                  </a:lnTo>
                  <a:cubicBezTo>
                    <a:pt x="44982" y="114286"/>
                    <a:pt x="46525" y="115048"/>
                    <a:pt x="47515" y="116343"/>
                  </a:cubicBezTo>
                  <a:cubicBezTo>
                    <a:pt x="48506" y="117638"/>
                    <a:pt x="48830" y="119333"/>
                    <a:pt x="48411" y="120895"/>
                  </a:cubicBezTo>
                  <a:lnTo>
                    <a:pt x="28333" y="194502"/>
                  </a:lnTo>
                  <a:lnTo>
                    <a:pt x="100243" y="86672"/>
                  </a:lnTo>
                  <a:lnTo>
                    <a:pt x="62412" y="86672"/>
                  </a:lnTo>
                  <a:cubicBezTo>
                    <a:pt x="60507" y="86672"/>
                    <a:pt x="58754" y="85643"/>
                    <a:pt x="57821" y="83967"/>
                  </a:cubicBezTo>
                  <a:cubicBezTo>
                    <a:pt x="56907" y="82311"/>
                    <a:pt x="56945" y="80273"/>
                    <a:pt x="57954" y="78654"/>
                  </a:cubicBezTo>
                  <a:lnTo>
                    <a:pt x="100567" y="10494"/>
                  </a:lnTo>
                  <a:lnTo>
                    <a:pt x="37915" y="10494"/>
                  </a:lnTo>
                  <a:lnTo>
                    <a:pt x="11951" y="114286"/>
                  </a:lnTo>
                  <a:close/>
                </a:path>
              </a:pathLst>
            </a:custGeom>
            <a:grpFill/>
            <a:ln w="1904" cap="flat">
              <a:noFill/>
              <a:prstDash val="solid"/>
              <a:miter/>
            </a:ln>
          </p:spPr>
          <p:txBody>
            <a:bodyPr rtlCol="0" anchor="ctr"/>
            <a:lstStyle/>
            <a:p>
              <a:endParaRPr lang="de-DE"/>
            </a:p>
          </p:txBody>
        </p:sp>
        <p:sp>
          <p:nvSpPr>
            <p:cNvPr id="23" name="Freihandform 1688">
              <a:extLst>
                <a:ext uri="{FF2B5EF4-FFF2-40B4-BE49-F238E27FC236}">
                  <a16:creationId xmlns:a16="http://schemas.microsoft.com/office/drawing/2014/main" id="{BE646D1F-FB03-42C1-9D42-DB510AC07AFF}"/>
                </a:ext>
              </a:extLst>
            </p:cNvPr>
            <p:cNvSpPr/>
            <p:nvPr/>
          </p:nvSpPr>
          <p:spPr>
            <a:xfrm>
              <a:off x="3398834" y="3289486"/>
              <a:ext cx="115266" cy="229505"/>
            </a:xfrm>
            <a:custGeom>
              <a:avLst/>
              <a:gdLst>
                <a:gd name="connsiteX0" fmla="*/ 14771 w 115266"/>
                <a:gd name="connsiteY0" fmla="*/ 229506 h 229505"/>
                <a:gd name="connsiteX1" fmla="*/ 12599 w 115266"/>
                <a:gd name="connsiteY1" fmla="*/ 229030 h 229505"/>
                <a:gd name="connsiteX2" fmla="*/ 9723 w 115266"/>
                <a:gd name="connsiteY2" fmla="*/ 222878 h 229505"/>
                <a:gd name="connsiteX3" fmla="*/ 36486 w 115266"/>
                <a:gd name="connsiteY3" fmla="*/ 124742 h 229505"/>
                <a:gd name="connsiteX4" fmla="*/ 5246 w 115266"/>
                <a:gd name="connsiteY4" fmla="*/ 124742 h 229505"/>
                <a:gd name="connsiteX5" fmla="*/ 1112 w 115266"/>
                <a:gd name="connsiteY5" fmla="*/ 122723 h 229505"/>
                <a:gd name="connsiteX6" fmla="*/ 160 w 115266"/>
                <a:gd name="connsiteY6" fmla="*/ 118229 h 229505"/>
                <a:gd name="connsiteX7" fmla="*/ 28733 w 115266"/>
                <a:gd name="connsiteY7" fmla="*/ 3961 h 229505"/>
                <a:gd name="connsiteX8" fmla="*/ 33819 w 115266"/>
                <a:gd name="connsiteY8" fmla="*/ 0 h 229505"/>
                <a:gd name="connsiteX9" fmla="*/ 110015 w 115266"/>
                <a:gd name="connsiteY9" fmla="*/ 0 h 229505"/>
                <a:gd name="connsiteX10" fmla="*/ 114606 w 115266"/>
                <a:gd name="connsiteY10" fmla="*/ 2704 h 229505"/>
                <a:gd name="connsiteX11" fmla="*/ 114472 w 115266"/>
                <a:gd name="connsiteY11" fmla="*/ 8018 h 229505"/>
                <a:gd name="connsiteX12" fmla="*/ 71860 w 115266"/>
                <a:gd name="connsiteY12" fmla="*/ 76178 h 229505"/>
                <a:gd name="connsiteX13" fmla="*/ 110034 w 115266"/>
                <a:gd name="connsiteY13" fmla="*/ 76178 h 229505"/>
                <a:gd name="connsiteX14" fmla="*/ 114644 w 115266"/>
                <a:gd name="connsiteY14" fmla="*/ 78940 h 229505"/>
                <a:gd name="connsiteX15" fmla="*/ 114377 w 115266"/>
                <a:gd name="connsiteY15" fmla="*/ 84310 h 229505"/>
                <a:gd name="connsiteX16" fmla="*/ 19133 w 115266"/>
                <a:gd name="connsiteY16" fmla="*/ 227144 h 229505"/>
                <a:gd name="connsiteX17" fmla="*/ 14771 w 115266"/>
                <a:gd name="connsiteY17" fmla="*/ 229506 h 229505"/>
                <a:gd name="connsiteX18" fmla="*/ 11951 w 115266"/>
                <a:gd name="connsiteY18" fmla="*/ 114286 h 229505"/>
                <a:gd name="connsiteX19" fmla="*/ 43344 w 115266"/>
                <a:gd name="connsiteY19" fmla="*/ 114286 h 229505"/>
                <a:gd name="connsiteX20" fmla="*/ 47515 w 115266"/>
                <a:gd name="connsiteY20" fmla="*/ 116343 h 229505"/>
                <a:gd name="connsiteX21" fmla="*/ 48411 w 115266"/>
                <a:gd name="connsiteY21" fmla="*/ 120895 h 229505"/>
                <a:gd name="connsiteX22" fmla="*/ 28333 w 115266"/>
                <a:gd name="connsiteY22" fmla="*/ 194502 h 229505"/>
                <a:gd name="connsiteX23" fmla="*/ 100243 w 115266"/>
                <a:gd name="connsiteY23" fmla="*/ 86672 h 229505"/>
                <a:gd name="connsiteX24" fmla="*/ 62412 w 115266"/>
                <a:gd name="connsiteY24" fmla="*/ 86672 h 229505"/>
                <a:gd name="connsiteX25" fmla="*/ 57821 w 115266"/>
                <a:gd name="connsiteY25" fmla="*/ 83967 h 229505"/>
                <a:gd name="connsiteX26" fmla="*/ 57954 w 115266"/>
                <a:gd name="connsiteY26" fmla="*/ 78654 h 229505"/>
                <a:gd name="connsiteX27" fmla="*/ 100567 w 115266"/>
                <a:gd name="connsiteY27" fmla="*/ 10494 h 229505"/>
                <a:gd name="connsiteX28" fmla="*/ 37915 w 115266"/>
                <a:gd name="connsiteY28" fmla="*/ 10494 h 229505"/>
                <a:gd name="connsiteX29" fmla="*/ 11951 w 115266"/>
                <a:gd name="connsiteY29" fmla="*/ 114286 h 22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5266" h="229505">
                  <a:moveTo>
                    <a:pt x="14771" y="229506"/>
                  </a:moveTo>
                  <a:cubicBezTo>
                    <a:pt x="14047" y="229506"/>
                    <a:pt x="13304" y="229354"/>
                    <a:pt x="12599" y="229030"/>
                  </a:cubicBezTo>
                  <a:cubicBezTo>
                    <a:pt x="10256" y="227963"/>
                    <a:pt x="9037" y="225354"/>
                    <a:pt x="9723" y="222878"/>
                  </a:cubicBezTo>
                  <a:lnTo>
                    <a:pt x="36486" y="124742"/>
                  </a:lnTo>
                  <a:lnTo>
                    <a:pt x="5246" y="124742"/>
                  </a:lnTo>
                  <a:cubicBezTo>
                    <a:pt x="3627" y="124742"/>
                    <a:pt x="2103" y="123999"/>
                    <a:pt x="1112" y="122723"/>
                  </a:cubicBezTo>
                  <a:cubicBezTo>
                    <a:pt x="122" y="121447"/>
                    <a:pt x="-240" y="119790"/>
                    <a:pt x="160" y="118229"/>
                  </a:cubicBezTo>
                  <a:lnTo>
                    <a:pt x="28733" y="3961"/>
                  </a:lnTo>
                  <a:cubicBezTo>
                    <a:pt x="29324" y="1638"/>
                    <a:pt x="31419" y="0"/>
                    <a:pt x="33819" y="0"/>
                  </a:cubicBezTo>
                  <a:lnTo>
                    <a:pt x="110015" y="0"/>
                  </a:lnTo>
                  <a:cubicBezTo>
                    <a:pt x="111920" y="0"/>
                    <a:pt x="113672" y="1028"/>
                    <a:pt x="114606" y="2704"/>
                  </a:cubicBezTo>
                  <a:cubicBezTo>
                    <a:pt x="115520" y="4361"/>
                    <a:pt x="115482" y="6399"/>
                    <a:pt x="114472" y="8018"/>
                  </a:cubicBezTo>
                  <a:lnTo>
                    <a:pt x="71860" y="76178"/>
                  </a:lnTo>
                  <a:lnTo>
                    <a:pt x="110034" y="76178"/>
                  </a:lnTo>
                  <a:cubicBezTo>
                    <a:pt x="111958" y="76178"/>
                    <a:pt x="113748" y="77245"/>
                    <a:pt x="114644" y="78940"/>
                  </a:cubicBezTo>
                  <a:cubicBezTo>
                    <a:pt x="115558" y="80635"/>
                    <a:pt x="115463" y="82710"/>
                    <a:pt x="114377" y="84310"/>
                  </a:cubicBezTo>
                  <a:lnTo>
                    <a:pt x="19133" y="227144"/>
                  </a:lnTo>
                  <a:cubicBezTo>
                    <a:pt x="18123" y="228668"/>
                    <a:pt x="16466" y="229506"/>
                    <a:pt x="14771" y="229506"/>
                  </a:cubicBezTo>
                  <a:close/>
                  <a:moveTo>
                    <a:pt x="11951" y="114286"/>
                  </a:moveTo>
                  <a:lnTo>
                    <a:pt x="43344" y="114286"/>
                  </a:lnTo>
                  <a:cubicBezTo>
                    <a:pt x="44982" y="114286"/>
                    <a:pt x="46525" y="115048"/>
                    <a:pt x="47515" y="116343"/>
                  </a:cubicBezTo>
                  <a:cubicBezTo>
                    <a:pt x="48506" y="117638"/>
                    <a:pt x="48830" y="119333"/>
                    <a:pt x="48411" y="120895"/>
                  </a:cubicBezTo>
                  <a:lnTo>
                    <a:pt x="28333" y="194502"/>
                  </a:lnTo>
                  <a:lnTo>
                    <a:pt x="100243" y="86672"/>
                  </a:lnTo>
                  <a:lnTo>
                    <a:pt x="62412" y="86672"/>
                  </a:lnTo>
                  <a:cubicBezTo>
                    <a:pt x="60507" y="86672"/>
                    <a:pt x="58754" y="85643"/>
                    <a:pt x="57821" y="83967"/>
                  </a:cubicBezTo>
                  <a:cubicBezTo>
                    <a:pt x="56907" y="82311"/>
                    <a:pt x="56945" y="80273"/>
                    <a:pt x="57954" y="78654"/>
                  </a:cubicBezTo>
                  <a:lnTo>
                    <a:pt x="100567" y="10494"/>
                  </a:lnTo>
                  <a:lnTo>
                    <a:pt x="37915" y="10494"/>
                  </a:lnTo>
                  <a:lnTo>
                    <a:pt x="11951" y="114286"/>
                  </a:lnTo>
                  <a:close/>
                </a:path>
              </a:pathLst>
            </a:custGeom>
            <a:grpFill/>
            <a:ln w="1904" cap="flat">
              <a:noFill/>
              <a:prstDash val="solid"/>
              <a:miter/>
            </a:ln>
          </p:spPr>
          <p:txBody>
            <a:bodyPr rtlCol="0" anchor="ctr"/>
            <a:lstStyle/>
            <a:p>
              <a:endParaRPr lang="de-DE" dirty="0"/>
            </a:p>
          </p:txBody>
        </p:sp>
      </p:grpSp>
      <p:grpSp>
        <p:nvGrpSpPr>
          <p:cNvPr id="24" name="Grafik 5">
            <a:extLst>
              <a:ext uri="{FF2B5EF4-FFF2-40B4-BE49-F238E27FC236}">
                <a16:creationId xmlns:a16="http://schemas.microsoft.com/office/drawing/2014/main" id="{ED520BDF-9303-4CF3-9ADA-AB06D2963467}"/>
              </a:ext>
            </a:extLst>
          </p:cNvPr>
          <p:cNvGrpSpPr>
            <a:grpSpLocks noChangeAspect="1"/>
          </p:cNvGrpSpPr>
          <p:nvPr/>
        </p:nvGrpSpPr>
        <p:grpSpPr>
          <a:xfrm>
            <a:off x="3135503" y="2587782"/>
            <a:ext cx="1076742" cy="1029532"/>
            <a:chOff x="9289677" y="4289363"/>
            <a:chExt cx="220071" cy="210423"/>
          </a:xfrm>
          <a:solidFill>
            <a:srgbClr val="C9A3A3"/>
          </a:solidFill>
        </p:grpSpPr>
        <p:sp>
          <p:nvSpPr>
            <p:cNvPr id="25" name="Freihandform 1903">
              <a:extLst>
                <a:ext uri="{FF2B5EF4-FFF2-40B4-BE49-F238E27FC236}">
                  <a16:creationId xmlns:a16="http://schemas.microsoft.com/office/drawing/2014/main" id="{A2BE7873-1F18-4339-A8DE-90855F861650}"/>
                </a:ext>
              </a:extLst>
            </p:cNvPr>
            <p:cNvSpPr/>
            <p:nvPr/>
          </p:nvSpPr>
          <p:spPr>
            <a:xfrm>
              <a:off x="9289677" y="4289363"/>
              <a:ext cx="220071" cy="210423"/>
            </a:xfrm>
            <a:custGeom>
              <a:avLst/>
              <a:gdLst>
                <a:gd name="connsiteX0" fmla="*/ 95772 w 220071"/>
                <a:gd name="connsiteY0" fmla="*/ 210423 h 210423"/>
                <a:gd name="connsiteX1" fmla="*/ 94040 w 220071"/>
                <a:gd name="connsiteY1" fmla="*/ 210118 h 210423"/>
                <a:gd name="connsiteX2" fmla="*/ 90534 w 220071"/>
                <a:gd name="connsiteY2" fmla="*/ 205186 h 210423"/>
                <a:gd name="connsiteX3" fmla="*/ 90534 w 220071"/>
                <a:gd name="connsiteY3" fmla="*/ 153290 h 210423"/>
                <a:gd name="connsiteX4" fmla="*/ 70762 w 220071"/>
                <a:gd name="connsiteY4" fmla="*/ 153290 h 210423"/>
                <a:gd name="connsiteX5" fmla="*/ 62762 w 220071"/>
                <a:gd name="connsiteY5" fmla="*/ 148167 h 210423"/>
                <a:gd name="connsiteX6" fmla="*/ 64056 w 220071"/>
                <a:gd name="connsiteY6" fmla="*/ 138778 h 210423"/>
                <a:gd name="connsiteX7" fmla="*/ 120250 w 220071"/>
                <a:gd name="connsiteY7" fmla="*/ 68599 h 210423"/>
                <a:gd name="connsiteX8" fmla="*/ 126080 w 220071"/>
                <a:gd name="connsiteY8" fmla="*/ 66923 h 210423"/>
                <a:gd name="connsiteX9" fmla="*/ 129584 w 220071"/>
                <a:gd name="connsiteY9" fmla="*/ 71855 h 210423"/>
                <a:gd name="connsiteX10" fmla="*/ 129584 w 220071"/>
                <a:gd name="connsiteY10" fmla="*/ 123751 h 210423"/>
                <a:gd name="connsiteX11" fmla="*/ 149358 w 220071"/>
                <a:gd name="connsiteY11" fmla="*/ 123751 h 210423"/>
                <a:gd name="connsiteX12" fmla="*/ 157358 w 220071"/>
                <a:gd name="connsiteY12" fmla="*/ 128855 h 210423"/>
                <a:gd name="connsiteX13" fmla="*/ 156082 w 220071"/>
                <a:gd name="connsiteY13" fmla="*/ 138263 h 210423"/>
                <a:gd name="connsiteX14" fmla="*/ 99887 w 220071"/>
                <a:gd name="connsiteY14" fmla="*/ 208423 h 210423"/>
                <a:gd name="connsiteX15" fmla="*/ 95772 w 220071"/>
                <a:gd name="connsiteY15" fmla="*/ 210423 h 210423"/>
                <a:gd name="connsiteX16" fmla="*/ 74248 w 220071"/>
                <a:gd name="connsiteY16" fmla="*/ 142815 h 210423"/>
                <a:gd name="connsiteX17" fmla="*/ 95772 w 220071"/>
                <a:gd name="connsiteY17" fmla="*/ 142815 h 210423"/>
                <a:gd name="connsiteX18" fmla="*/ 101011 w 220071"/>
                <a:gd name="connsiteY18" fmla="*/ 148052 h 210423"/>
                <a:gd name="connsiteX19" fmla="*/ 101011 w 220071"/>
                <a:gd name="connsiteY19" fmla="*/ 190274 h 210423"/>
                <a:gd name="connsiteX20" fmla="*/ 145872 w 220071"/>
                <a:gd name="connsiteY20" fmla="*/ 134264 h 210423"/>
                <a:gd name="connsiteX21" fmla="*/ 124346 w 220071"/>
                <a:gd name="connsiteY21" fmla="*/ 134264 h 210423"/>
                <a:gd name="connsiteX22" fmla="*/ 119107 w 220071"/>
                <a:gd name="connsiteY22" fmla="*/ 129027 h 210423"/>
                <a:gd name="connsiteX23" fmla="*/ 119107 w 220071"/>
                <a:gd name="connsiteY23" fmla="*/ 86805 h 210423"/>
                <a:gd name="connsiteX24" fmla="*/ 74248 w 220071"/>
                <a:gd name="connsiteY24" fmla="*/ 142815 h 210423"/>
                <a:gd name="connsiteX25" fmla="*/ 72172 w 220071"/>
                <a:gd name="connsiteY25" fmla="*/ 145386 h 210423"/>
                <a:gd name="connsiteX26" fmla="*/ 72133 w 220071"/>
                <a:gd name="connsiteY26" fmla="*/ 145443 h 210423"/>
                <a:gd name="connsiteX27" fmla="*/ 72172 w 220071"/>
                <a:gd name="connsiteY27" fmla="*/ 145386 h 210423"/>
                <a:gd name="connsiteX28" fmla="*/ 147986 w 220071"/>
                <a:gd name="connsiteY28" fmla="*/ 131636 h 210423"/>
                <a:gd name="connsiteX29" fmla="*/ 147948 w 220071"/>
                <a:gd name="connsiteY29" fmla="*/ 131693 h 210423"/>
                <a:gd name="connsiteX30" fmla="*/ 147986 w 220071"/>
                <a:gd name="connsiteY30" fmla="*/ 131636 h 210423"/>
                <a:gd name="connsiteX31" fmla="*/ 29101 w 220071"/>
                <a:gd name="connsiteY31" fmla="*/ 132341 h 210423"/>
                <a:gd name="connsiteX32" fmla="*/ 27978 w 220071"/>
                <a:gd name="connsiteY32" fmla="*/ 132226 h 210423"/>
                <a:gd name="connsiteX33" fmla="*/ 52 w 220071"/>
                <a:gd name="connsiteY33" fmla="*/ 95584 h 210423"/>
                <a:gd name="connsiteX34" fmla="*/ 14949 w 220071"/>
                <a:gd name="connsiteY34" fmla="*/ 65780 h 210423"/>
                <a:gd name="connsiteX35" fmla="*/ 41884 w 220071"/>
                <a:gd name="connsiteY35" fmla="*/ 57476 h 210423"/>
                <a:gd name="connsiteX36" fmla="*/ 109183 w 220071"/>
                <a:gd name="connsiteY36" fmla="*/ 0 h 210423"/>
                <a:gd name="connsiteX37" fmla="*/ 110117 w 220071"/>
                <a:gd name="connsiteY37" fmla="*/ 0 h 210423"/>
                <a:gd name="connsiteX38" fmla="*/ 110517 w 220071"/>
                <a:gd name="connsiteY38" fmla="*/ 0 h 210423"/>
                <a:gd name="connsiteX39" fmla="*/ 170750 w 220071"/>
                <a:gd name="connsiteY39" fmla="*/ 35385 h 210423"/>
                <a:gd name="connsiteX40" fmla="*/ 204180 w 220071"/>
                <a:gd name="connsiteY40" fmla="*/ 48887 h 210423"/>
                <a:gd name="connsiteX41" fmla="*/ 220048 w 220071"/>
                <a:gd name="connsiteY41" fmla="*/ 84729 h 210423"/>
                <a:gd name="connsiteX42" fmla="*/ 193189 w 220071"/>
                <a:gd name="connsiteY42" fmla="*/ 128113 h 210423"/>
                <a:gd name="connsiteX43" fmla="*/ 186236 w 220071"/>
                <a:gd name="connsiteY43" fmla="*/ 125561 h 210423"/>
                <a:gd name="connsiteX44" fmla="*/ 188788 w 220071"/>
                <a:gd name="connsiteY44" fmla="*/ 118610 h 210423"/>
                <a:gd name="connsiteX45" fmla="*/ 209552 w 220071"/>
                <a:gd name="connsiteY45" fmla="*/ 84977 h 210423"/>
                <a:gd name="connsiteX46" fmla="*/ 196999 w 220071"/>
                <a:gd name="connsiteY46" fmla="*/ 56543 h 210423"/>
                <a:gd name="connsiteX47" fmla="*/ 167873 w 220071"/>
                <a:gd name="connsiteY47" fmla="*/ 45916 h 210423"/>
                <a:gd name="connsiteX48" fmla="*/ 162901 w 220071"/>
                <a:gd name="connsiteY48" fmla="*/ 43022 h 210423"/>
                <a:gd name="connsiteX49" fmla="*/ 110384 w 220071"/>
                <a:gd name="connsiteY49" fmla="*/ 10494 h 210423"/>
                <a:gd name="connsiteX50" fmla="*/ 110041 w 220071"/>
                <a:gd name="connsiteY50" fmla="*/ 10494 h 210423"/>
                <a:gd name="connsiteX51" fmla="*/ 109259 w 220071"/>
                <a:gd name="connsiteY51" fmla="*/ 10494 h 210423"/>
                <a:gd name="connsiteX52" fmla="*/ 51656 w 220071"/>
                <a:gd name="connsiteY52" fmla="*/ 63818 h 210423"/>
                <a:gd name="connsiteX53" fmla="*/ 49560 w 220071"/>
                <a:gd name="connsiteY53" fmla="*/ 67627 h 210423"/>
                <a:gd name="connsiteX54" fmla="*/ 45312 w 220071"/>
                <a:gd name="connsiteY54" fmla="*/ 68541 h 210423"/>
                <a:gd name="connsiteX55" fmla="*/ 21406 w 220071"/>
                <a:gd name="connsiteY55" fmla="*/ 74026 h 210423"/>
                <a:gd name="connsiteX56" fmla="*/ 10492 w 220071"/>
                <a:gd name="connsiteY56" fmla="*/ 95985 h 210423"/>
                <a:gd name="connsiteX57" fmla="*/ 30188 w 220071"/>
                <a:gd name="connsiteY57" fmla="*/ 122018 h 210423"/>
                <a:gd name="connsiteX58" fmla="*/ 34188 w 220071"/>
                <a:gd name="connsiteY58" fmla="*/ 128246 h 210423"/>
                <a:gd name="connsiteX59" fmla="*/ 29101 w 220071"/>
                <a:gd name="connsiteY59" fmla="*/ 132341 h 21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20071" h="210423">
                  <a:moveTo>
                    <a:pt x="95772" y="210423"/>
                  </a:moveTo>
                  <a:cubicBezTo>
                    <a:pt x="95201" y="210423"/>
                    <a:pt x="94611" y="210328"/>
                    <a:pt x="94040" y="210118"/>
                  </a:cubicBezTo>
                  <a:cubicBezTo>
                    <a:pt x="91944" y="209376"/>
                    <a:pt x="90534" y="207395"/>
                    <a:pt x="90534" y="205186"/>
                  </a:cubicBezTo>
                  <a:lnTo>
                    <a:pt x="90534" y="153290"/>
                  </a:lnTo>
                  <a:lnTo>
                    <a:pt x="70762" y="153290"/>
                  </a:lnTo>
                  <a:cubicBezTo>
                    <a:pt x="67333" y="153290"/>
                    <a:pt x="64190" y="151271"/>
                    <a:pt x="62762" y="148167"/>
                  </a:cubicBezTo>
                  <a:cubicBezTo>
                    <a:pt x="61333" y="145062"/>
                    <a:pt x="61828" y="141368"/>
                    <a:pt x="64056" y="138778"/>
                  </a:cubicBezTo>
                  <a:lnTo>
                    <a:pt x="120250" y="68599"/>
                  </a:lnTo>
                  <a:cubicBezTo>
                    <a:pt x="121641" y="66865"/>
                    <a:pt x="123965" y="66199"/>
                    <a:pt x="126080" y="66923"/>
                  </a:cubicBezTo>
                  <a:cubicBezTo>
                    <a:pt x="128175" y="67665"/>
                    <a:pt x="129584" y="69646"/>
                    <a:pt x="129584" y="71855"/>
                  </a:cubicBezTo>
                  <a:lnTo>
                    <a:pt x="129584" y="123751"/>
                  </a:lnTo>
                  <a:lnTo>
                    <a:pt x="149358" y="123751"/>
                  </a:lnTo>
                  <a:cubicBezTo>
                    <a:pt x="152786" y="123751"/>
                    <a:pt x="155910" y="125751"/>
                    <a:pt x="157358" y="128855"/>
                  </a:cubicBezTo>
                  <a:cubicBezTo>
                    <a:pt x="158786" y="131960"/>
                    <a:pt x="158292" y="135654"/>
                    <a:pt x="156082" y="138263"/>
                  </a:cubicBezTo>
                  <a:lnTo>
                    <a:pt x="99887" y="208423"/>
                  </a:lnTo>
                  <a:cubicBezTo>
                    <a:pt x="98840" y="209719"/>
                    <a:pt x="97335" y="210423"/>
                    <a:pt x="95772" y="210423"/>
                  </a:cubicBezTo>
                  <a:close/>
                  <a:moveTo>
                    <a:pt x="74248" y="142815"/>
                  </a:moveTo>
                  <a:lnTo>
                    <a:pt x="95772" y="142815"/>
                  </a:lnTo>
                  <a:cubicBezTo>
                    <a:pt x="98668" y="142815"/>
                    <a:pt x="101011" y="145158"/>
                    <a:pt x="101011" y="148052"/>
                  </a:cubicBezTo>
                  <a:lnTo>
                    <a:pt x="101011" y="190274"/>
                  </a:lnTo>
                  <a:lnTo>
                    <a:pt x="145872" y="134264"/>
                  </a:lnTo>
                  <a:lnTo>
                    <a:pt x="124346" y="134264"/>
                  </a:lnTo>
                  <a:cubicBezTo>
                    <a:pt x="121451" y="134264"/>
                    <a:pt x="119107" y="131922"/>
                    <a:pt x="119107" y="129027"/>
                  </a:cubicBezTo>
                  <a:lnTo>
                    <a:pt x="119107" y="86805"/>
                  </a:lnTo>
                  <a:lnTo>
                    <a:pt x="74248" y="142815"/>
                  </a:lnTo>
                  <a:close/>
                  <a:moveTo>
                    <a:pt x="72172" y="145386"/>
                  </a:moveTo>
                  <a:lnTo>
                    <a:pt x="72133" y="145443"/>
                  </a:lnTo>
                  <a:cubicBezTo>
                    <a:pt x="72152" y="145424"/>
                    <a:pt x="72172" y="145405"/>
                    <a:pt x="72172" y="145386"/>
                  </a:cubicBezTo>
                  <a:close/>
                  <a:moveTo>
                    <a:pt x="147986" y="131636"/>
                  </a:moveTo>
                  <a:cubicBezTo>
                    <a:pt x="147967" y="131655"/>
                    <a:pt x="147967" y="131674"/>
                    <a:pt x="147948" y="131693"/>
                  </a:cubicBezTo>
                  <a:lnTo>
                    <a:pt x="147986" y="131636"/>
                  </a:lnTo>
                  <a:close/>
                  <a:moveTo>
                    <a:pt x="29101" y="132341"/>
                  </a:moveTo>
                  <a:cubicBezTo>
                    <a:pt x="28721" y="132341"/>
                    <a:pt x="28359" y="132302"/>
                    <a:pt x="27978" y="132226"/>
                  </a:cubicBezTo>
                  <a:cubicBezTo>
                    <a:pt x="10872" y="128474"/>
                    <a:pt x="-881" y="113067"/>
                    <a:pt x="52" y="95584"/>
                  </a:cubicBezTo>
                  <a:cubicBezTo>
                    <a:pt x="281" y="83986"/>
                    <a:pt x="5710" y="73055"/>
                    <a:pt x="14949" y="65780"/>
                  </a:cubicBezTo>
                  <a:cubicBezTo>
                    <a:pt x="22663" y="59705"/>
                    <a:pt x="32245" y="56772"/>
                    <a:pt x="41884" y="57476"/>
                  </a:cubicBezTo>
                  <a:cubicBezTo>
                    <a:pt x="47065" y="24682"/>
                    <a:pt x="75543" y="0"/>
                    <a:pt x="109183" y="0"/>
                  </a:cubicBezTo>
                  <a:cubicBezTo>
                    <a:pt x="109488" y="0"/>
                    <a:pt x="109793" y="0"/>
                    <a:pt x="110117" y="0"/>
                  </a:cubicBezTo>
                  <a:cubicBezTo>
                    <a:pt x="110250" y="0"/>
                    <a:pt x="110384" y="0"/>
                    <a:pt x="110517" y="0"/>
                  </a:cubicBezTo>
                  <a:cubicBezTo>
                    <a:pt x="135337" y="0"/>
                    <a:pt x="158634" y="13750"/>
                    <a:pt x="170750" y="35385"/>
                  </a:cubicBezTo>
                  <a:cubicBezTo>
                    <a:pt x="183093" y="35594"/>
                    <a:pt x="195113" y="40412"/>
                    <a:pt x="204180" y="48887"/>
                  </a:cubicBezTo>
                  <a:cubicBezTo>
                    <a:pt x="214066" y="58143"/>
                    <a:pt x="219839" y="71189"/>
                    <a:pt x="220048" y="84729"/>
                  </a:cubicBezTo>
                  <a:cubicBezTo>
                    <a:pt x="220639" y="103240"/>
                    <a:pt x="210085" y="120305"/>
                    <a:pt x="193189" y="128113"/>
                  </a:cubicBezTo>
                  <a:cubicBezTo>
                    <a:pt x="190560" y="129332"/>
                    <a:pt x="187455" y="128189"/>
                    <a:pt x="186236" y="125561"/>
                  </a:cubicBezTo>
                  <a:cubicBezTo>
                    <a:pt x="185017" y="122933"/>
                    <a:pt x="186160" y="119828"/>
                    <a:pt x="188788" y="118610"/>
                  </a:cubicBezTo>
                  <a:cubicBezTo>
                    <a:pt x="201857" y="112572"/>
                    <a:pt x="210009" y="99374"/>
                    <a:pt x="209552" y="84977"/>
                  </a:cubicBezTo>
                  <a:cubicBezTo>
                    <a:pt x="209400" y="74178"/>
                    <a:pt x="204809" y="63856"/>
                    <a:pt x="196999" y="56543"/>
                  </a:cubicBezTo>
                  <a:cubicBezTo>
                    <a:pt x="189188" y="49230"/>
                    <a:pt x="178578" y="45345"/>
                    <a:pt x="167873" y="45916"/>
                  </a:cubicBezTo>
                  <a:cubicBezTo>
                    <a:pt x="165835" y="46050"/>
                    <a:pt x="163835" y="44888"/>
                    <a:pt x="162901" y="43022"/>
                  </a:cubicBezTo>
                  <a:cubicBezTo>
                    <a:pt x="153072" y="23234"/>
                    <a:pt x="132480" y="10494"/>
                    <a:pt x="110384" y="10494"/>
                  </a:cubicBezTo>
                  <a:cubicBezTo>
                    <a:pt x="110269" y="10494"/>
                    <a:pt x="110155" y="10494"/>
                    <a:pt x="110041" y="10494"/>
                  </a:cubicBezTo>
                  <a:cubicBezTo>
                    <a:pt x="109774" y="10494"/>
                    <a:pt x="109508" y="10494"/>
                    <a:pt x="109259" y="10494"/>
                  </a:cubicBezTo>
                  <a:cubicBezTo>
                    <a:pt x="79105" y="10494"/>
                    <a:pt x="53923" y="33766"/>
                    <a:pt x="51656" y="63818"/>
                  </a:cubicBezTo>
                  <a:cubicBezTo>
                    <a:pt x="51541" y="65323"/>
                    <a:pt x="50780" y="66713"/>
                    <a:pt x="49560" y="67627"/>
                  </a:cubicBezTo>
                  <a:cubicBezTo>
                    <a:pt x="48341" y="68541"/>
                    <a:pt x="46779" y="68865"/>
                    <a:pt x="45312" y="68541"/>
                  </a:cubicBezTo>
                  <a:cubicBezTo>
                    <a:pt x="36893" y="66694"/>
                    <a:pt x="28168" y="68694"/>
                    <a:pt x="21406" y="74026"/>
                  </a:cubicBezTo>
                  <a:cubicBezTo>
                    <a:pt x="14644" y="79359"/>
                    <a:pt x="10663" y="87357"/>
                    <a:pt x="10492" y="95985"/>
                  </a:cubicBezTo>
                  <a:cubicBezTo>
                    <a:pt x="9825" y="108497"/>
                    <a:pt x="18111" y="119371"/>
                    <a:pt x="30188" y="122018"/>
                  </a:cubicBezTo>
                  <a:cubicBezTo>
                    <a:pt x="33007" y="122647"/>
                    <a:pt x="34797" y="125427"/>
                    <a:pt x="34188" y="128246"/>
                  </a:cubicBezTo>
                  <a:cubicBezTo>
                    <a:pt x="33674" y="130684"/>
                    <a:pt x="31502" y="132341"/>
                    <a:pt x="29101" y="132341"/>
                  </a:cubicBezTo>
                  <a:close/>
                </a:path>
              </a:pathLst>
            </a:custGeom>
            <a:grpFill/>
            <a:ln w="1904" cap="flat">
              <a:noFill/>
              <a:prstDash val="solid"/>
              <a:miter/>
            </a:ln>
          </p:spPr>
          <p:txBody>
            <a:bodyPr rtlCol="0" anchor="ctr"/>
            <a:lstStyle/>
            <a:p>
              <a:endParaRPr lang="de-DE"/>
            </a:p>
          </p:txBody>
        </p:sp>
        <p:sp>
          <p:nvSpPr>
            <p:cNvPr id="26" name="Freihandform 1904">
              <a:extLst>
                <a:ext uri="{FF2B5EF4-FFF2-40B4-BE49-F238E27FC236}">
                  <a16:creationId xmlns:a16="http://schemas.microsoft.com/office/drawing/2014/main" id="{FF8CE11A-17AF-485E-917A-94FED3C5D69A}"/>
                </a:ext>
              </a:extLst>
            </p:cNvPr>
            <p:cNvSpPr/>
            <p:nvPr/>
          </p:nvSpPr>
          <p:spPr>
            <a:xfrm>
              <a:off x="9289677" y="4289363"/>
              <a:ext cx="220071" cy="210423"/>
            </a:xfrm>
            <a:custGeom>
              <a:avLst/>
              <a:gdLst>
                <a:gd name="connsiteX0" fmla="*/ 95772 w 220071"/>
                <a:gd name="connsiteY0" fmla="*/ 210423 h 210423"/>
                <a:gd name="connsiteX1" fmla="*/ 94040 w 220071"/>
                <a:gd name="connsiteY1" fmla="*/ 210118 h 210423"/>
                <a:gd name="connsiteX2" fmla="*/ 90534 w 220071"/>
                <a:gd name="connsiteY2" fmla="*/ 205186 h 210423"/>
                <a:gd name="connsiteX3" fmla="*/ 90534 w 220071"/>
                <a:gd name="connsiteY3" fmla="*/ 153290 h 210423"/>
                <a:gd name="connsiteX4" fmla="*/ 70762 w 220071"/>
                <a:gd name="connsiteY4" fmla="*/ 153290 h 210423"/>
                <a:gd name="connsiteX5" fmla="*/ 62762 w 220071"/>
                <a:gd name="connsiteY5" fmla="*/ 148167 h 210423"/>
                <a:gd name="connsiteX6" fmla="*/ 64056 w 220071"/>
                <a:gd name="connsiteY6" fmla="*/ 138778 h 210423"/>
                <a:gd name="connsiteX7" fmla="*/ 120250 w 220071"/>
                <a:gd name="connsiteY7" fmla="*/ 68599 h 210423"/>
                <a:gd name="connsiteX8" fmla="*/ 126080 w 220071"/>
                <a:gd name="connsiteY8" fmla="*/ 66923 h 210423"/>
                <a:gd name="connsiteX9" fmla="*/ 129584 w 220071"/>
                <a:gd name="connsiteY9" fmla="*/ 71855 h 210423"/>
                <a:gd name="connsiteX10" fmla="*/ 129584 w 220071"/>
                <a:gd name="connsiteY10" fmla="*/ 123751 h 210423"/>
                <a:gd name="connsiteX11" fmla="*/ 149358 w 220071"/>
                <a:gd name="connsiteY11" fmla="*/ 123751 h 210423"/>
                <a:gd name="connsiteX12" fmla="*/ 157358 w 220071"/>
                <a:gd name="connsiteY12" fmla="*/ 128855 h 210423"/>
                <a:gd name="connsiteX13" fmla="*/ 156082 w 220071"/>
                <a:gd name="connsiteY13" fmla="*/ 138263 h 210423"/>
                <a:gd name="connsiteX14" fmla="*/ 99887 w 220071"/>
                <a:gd name="connsiteY14" fmla="*/ 208423 h 210423"/>
                <a:gd name="connsiteX15" fmla="*/ 95772 w 220071"/>
                <a:gd name="connsiteY15" fmla="*/ 210423 h 210423"/>
                <a:gd name="connsiteX16" fmla="*/ 74248 w 220071"/>
                <a:gd name="connsiteY16" fmla="*/ 142815 h 210423"/>
                <a:gd name="connsiteX17" fmla="*/ 95772 w 220071"/>
                <a:gd name="connsiteY17" fmla="*/ 142815 h 210423"/>
                <a:gd name="connsiteX18" fmla="*/ 101011 w 220071"/>
                <a:gd name="connsiteY18" fmla="*/ 148052 h 210423"/>
                <a:gd name="connsiteX19" fmla="*/ 101011 w 220071"/>
                <a:gd name="connsiteY19" fmla="*/ 190274 h 210423"/>
                <a:gd name="connsiteX20" fmla="*/ 145872 w 220071"/>
                <a:gd name="connsiteY20" fmla="*/ 134264 h 210423"/>
                <a:gd name="connsiteX21" fmla="*/ 124346 w 220071"/>
                <a:gd name="connsiteY21" fmla="*/ 134264 h 210423"/>
                <a:gd name="connsiteX22" fmla="*/ 119107 w 220071"/>
                <a:gd name="connsiteY22" fmla="*/ 129027 h 210423"/>
                <a:gd name="connsiteX23" fmla="*/ 119107 w 220071"/>
                <a:gd name="connsiteY23" fmla="*/ 86805 h 210423"/>
                <a:gd name="connsiteX24" fmla="*/ 74248 w 220071"/>
                <a:gd name="connsiteY24" fmla="*/ 142815 h 210423"/>
                <a:gd name="connsiteX25" fmla="*/ 72172 w 220071"/>
                <a:gd name="connsiteY25" fmla="*/ 145386 h 210423"/>
                <a:gd name="connsiteX26" fmla="*/ 72133 w 220071"/>
                <a:gd name="connsiteY26" fmla="*/ 145443 h 210423"/>
                <a:gd name="connsiteX27" fmla="*/ 72172 w 220071"/>
                <a:gd name="connsiteY27" fmla="*/ 145386 h 210423"/>
                <a:gd name="connsiteX28" fmla="*/ 147986 w 220071"/>
                <a:gd name="connsiteY28" fmla="*/ 131636 h 210423"/>
                <a:gd name="connsiteX29" fmla="*/ 147948 w 220071"/>
                <a:gd name="connsiteY29" fmla="*/ 131693 h 210423"/>
                <a:gd name="connsiteX30" fmla="*/ 147986 w 220071"/>
                <a:gd name="connsiteY30" fmla="*/ 131636 h 210423"/>
                <a:gd name="connsiteX31" fmla="*/ 29101 w 220071"/>
                <a:gd name="connsiteY31" fmla="*/ 132341 h 210423"/>
                <a:gd name="connsiteX32" fmla="*/ 27978 w 220071"/>
                <a:gd name="connsiteY32" fmla="*/ 132226 h 210423"/>
                <a:gd name="connsiteX33" fmla="*/ 52 w 220071"/>
                <a:gd name="connsiteY33" fmla="*/ 95584 h 210423"/>
                <a:gd name="connsiteX34" fmla="*/ 14949 w 220071"/>
                <a:gd name="connsiteY34" fmla="*/ 65780 h 210423"/>
                <a:gd name="connsiteX35" fmla="*/ 41884 w 220071"/>
                <a:gd name="connsiteY35" fmla="*/ 57476 h 210423"/>
                <a:gd name="connsiteX36" fmla="*/ 109183 w 220071"/>
                <a:gd name="connsiteY36" fmla="*/ 0 h 210423"/>
                <a:gd name="connsiteX37" fmla="*/ 110117 w 220071"/>
                <a:gd name="connsiteY37" fmla="*/ 0 h 210423"/>
                <a:gd name="connsiteX38" fmla="*/ 110517 w 220071"/>
                <a:gd name="connsiteY38" fmla="*/ 0 h 210423"/>
                <a:gd name="connsiteX39" fmla="*/ 170750 w 220071"/>
                <a:gd name="connsiteY39" fmla="*/ 35385 h 210423"/>
                <a:gd name="connsiteX40" fmla="*/ 204180 w 220071"/>
                <a:gd name="connsiteY40" fmla="*/ 48887 h 210423"/>
                <a:gd name="connsiteX41" fmla="*/ 220048 w 220071"/>
                <a:gd name="connsiteY41" fmla="*/ 84729 h 210423"/>
                <a:gd name="connsiteX42" fmla="*/ 193189 w 220071"/>
                <a:gd name="connsiteY42" fmla="*/ 128113 h 210423"/>
                <a:gd name="connsiteX43" fmla="*/ 186236 w 220071"/>
                <a:gd name="connsiteY43" fmla="*/ 125561 h 210423"/>
                <a:gd name="connsiteX44" fmla="*/ 188788 w 220071"/>
                <a:gd name="connsiteY44" fmla="*/ 118610 h 210423"/>
                <a:gd name="connsiteX45" fmla="*/ 209552 w 220071"/>
                <a:gd name="connsiteY45" fmla="*/ 84977 h 210423"/>
                <a:gd name="connsiteX46" fmla="*/ 196999 w 220071"/>
                <a:gd name="connsiteY46" fmla="*/ 56543 h 210423"/>
                <a:gd name="connsiteX47" fmla="*/ 167873 w 220071"/>
                <a:gd name="connsiteY47" fmla="*/ 45916 h 210423"/>
                <a:gd name="connsiteX48" fmla="*/ 162901 w 220071"/>
                <a:gd name="connsiteY48" fmla="*/ 43022 h 210423"/>
                <a:gd name="connsiteX49" fmla="*/ 110384 w 220071"/>
                <a:gd name="connsiteY49" fmla="*/ 10494 h 210423"/>
                <a:gd name="connsiteX50" fmla="*/ 110041 w 220071"/>
                <a:gd name="connsiteY50" fmla="*/ 10494 h 210423"/>
                <a:gd name="connsiteX51" fmla="*/ 109259 w 220071"/>
                <a:gd name="connsiteY51" fmla="*/ 10494 h 210423"/>
                <a:gd name="connsiteX52" fmla="*/ 51656 w 220071"/>
                <a:gd name="connsiteY52" fmla="*/ 63818 h 210423"/>
                <a:gd name="connsiteX53" fmla="*/ 49560 w 220071"/>
                <a:gd name="connsiteY53" fmla="*/ 67627 h 210423"/>
                <a:gd name="connsiteX54" fmla="*/ 45312 w 220071"/>
                <a:gd name="connsiteY54" fmla="*/ 68541 h 210423"/>
                <a:gd name="connsiteX55" fmla="*/ 21406 w 220071"/>
                <a:gd name="connsiteY55" fmla="*/ 74026 h 210423"/>
                <a:gd name="connsiteX56" fmla="*/ 10492 w 220071"/>
                <a:gd name="connsiteY56" fmla="*/ 95985 h 210423"/>
                <a:gd name="connsiteX57" fmla="*/ 30188 w 220071"/>
                <a:gd name="connsiteY57" fmla="*/ 122018 h 210423"/>
                <a:gd name="connsiteX58" fmla="*/ 34188 w 220071"/>
                <a:gd name="connsiteY58" fmla="*/ 128246 h 210423"/>
                <a:gd name="connsiteX59" fmla="*/ 29101 w 220071"/>
                <a:gd name="connsiteY59" fmla="*/ 132341 h 21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20071" h="210423">
                  <a:moveTo>
                    <a:pt x="95772" y="210423"/>
                  </a:moveTo>
                  <a:cubicBezTo>
                    <a:pt x="95201" y="210423"/>
                    <a:pt x="94611" y="210328"/>
                    <a:pt x="94040" y="210118"/>
                  </a:cubicBezTo>
                  <a:cubicBezTo>
                    <a:pt x="91944" y="209376"/>
                    <a:pt x="90534" y="207395"/>
                    <a:pt x="90534" y="205186"/>
                  </a:cubicBezTo>
                  <a:lnTo>
                    <a:pt x="90534" y="153290"/>
                  </a:lnTo>
                  <a:lnTo>
                    <a:pt x="70762" y="153290"/>
                  </a:lnTo>
                  <a:cubicBezTo>
                    <a:pt x="67333" y="153290"/>
                    <a:pt x="64190" y="151271"/>
                    <a:pt x="62762" y="148167"/>
                  </a:cubicBezTo>
                  <a:cubicBezTo>
                    <a:pt x="61333" y="145062"/>
                    <a:pt x="61828" y="141368"/>
                    <a:pt x="64056" y="138778"/>
                  </a:cubicBezTo>
                  <a:lnTo>
                    <a:pt x="120250" y="68599"/>
                  </a:lnTo>
                  <a:cubicBezTo>
                    <a:pt x="121641" y="66865"/>
                    <a:pt x="123965" y="66199"/>
                    <a:pt x="126080" y="66923"/>
                  </a:cubicBezTo>
                  <a:cubicBezTo>
                    <a:pt x="128175" y="67665"/>
                    <a:pt x="129584" y="69646"/>
                    <a:pt x="129584" y="71855"/>
                  </a:cubicBezTo>
                  <a:lnTo>
                    <a:pt x="129584" y="123751"/>
                  </a:lnTo>
                  <a:lnTo>
                    <a:pt x="149358" y="123751"/>
                  </a:lnTo>
                  <a:cubicBezTo>
                    <a:pt x="152786" y="123751"/>
                    <a:pt x="155910" y="125751"/>
                    <a:pt x="157358" y="128855"/>
                  </a:cubicBezTo>
                  <a:cubicBezTo>
                    <a:pt x="158786" y="131960"/>
                    <a:pt x="158292" y="135654"/>
                    <a:pt x="156082" y="138263"/>
                  </a:cubicBezTo>
                  <a:lnTo>
                    <a:pt x="99887" y="208423"/>
                  </a:lnTo>
                  <a:cubicBezTo>
                    <a:pt x="98840" y="209719"/>
                    <a:pt x="97335" y="210423"/>
                    <a:pt x="95772" y="210423"/>
                  </a:cubicBezTo>
                  <a:close/>
                  <a:moveTo>
                    <a:pt x="74248" y="142815"/>
                  </a:moveTo>
                  <a:lnTo>
                    <a:pt x="95772" y="142815"/>
                  </a:lnTo>
                  <a:cubicBezTo>
                    <a:pt x="98668" y="142815"/>
                    <a:pt x="101011" y="145158"/>
                    <a:pt x="101011" y="148052"/>
                  </a:cubicBezTo>
                  <a:lnTo>
                    <a:pt x="101011" y="190274"/>
                  </a:lnTo>
                  <a:lnTo>
                    <a:pt x="145872" y="134264"/>
                  </a:lnTo>
                  <a:lnTo>
                    <a:pt x="124346" y="134264"/>
                  </a:lnTo>
                  <a:cubicBezTo>
                    <a:pt x="121451" y="134264"/>
                    <a:pt x="119107" y="131922"/>
                    <a:pt x="119107" y="129027"/>
                  </a:cubicBezTo>
                  <a:lnTo>
                    <a:pt x="119107" y="86805"/>
                  </a:lnTo>
                  <a:lnTo>
                    <a:pt x="74248" y="142815"/>
                  </a:lnTo>
                  <a:close/>
                  <a:moveTo>
                    <a:pt x="72172" y="145386"/>
                  </a:moveTo>
                  <a:lnTo>
                    <a:pt x="72133" y="145443"/>
                  </a:lnTo>
                  <a:cubicBezTo>
                    <a:pt x="72152" y="145424"/>
                    <a:pt x="72172" y="145405"/>
                    <a:pt x="72172" y="145386"/>
                  </a:cubicBezTo>
                  <a:close/>
                  <a:moveTo>
                    <a:pt x="147986" y="131636"/>
                  </a:moveTo>
                  <a:cubicBezTo>
                    <a:pt x="147967" y="131655"/>
                    <a:pt x="147967" y="131674"/>
                    <a:pt x="147948" y="131693"/>
                  </a:cubicBezTo>
                  <a:lnTo>
                    <a:pt x="147986" y="131636"/>
                  </a:lnTo>
                  <a:close/>
                  <a:moveTo>
                    <a:pt x="29101" y="132341"/>
                  </a:moveTo>
                  <a:cubicBezTo>
                    <a:pt x="28721" y="132341"/>
                    <a:pt x="28359" y="132302"/>
                    <a:pt x="27978" y="132226"/>
                  </a:cubicBezTo>
                  <a:cubicBezTo>
                    <a:pt x="10872" y="128474"/>
                    <a:pt x="-881" y="113067"/>
                    <a:pt x="52" y="95584"/>
                  </a:cubicBezTo>
                  <a:cubicBezTo>
                    <a:pt x="281" y="83986"/>
                    <a:pt x="5710" y="73055"/>
                    <a:pt x="14949" y="65780"/>
                  </a:cubicBezTo>
                  <a:cubicBezTo>
                    <a:pt x="22663" y="59705"/>
                    <a:pt x="32245" y="56772"/>
                    <a:pt x="41884" y="57476"/>
                  </a:cubicBezTo>
                  <a:cubicBezTo>
                    <a:pt x="47065" y="24682"/>
                    <a:pt x="75543" y="0"/>
                    <a:pt x="109183" y="0"/>
                  </a:cubicBezTo>
                  <a:cubicBezTo>
                    <a:pt x="109488" y="0"/>
                    <a:pt x="109793" y="0"/>
                    <a:pt x="110117" y="0"/>
                  </a:cubicBezTo>
                  <a:cubicBezTo>
                    <a:pt x="110250" y="0"/>
                    <a:pt x="110384" y="0"/>
                    <a:pt x="110517" y="0"/>
                  </a:cubicBezTo>
                  <a:cubicBezTo>
                    <a:pt x="135337" y="0"/>
                    <a:pt x="158634" y="13750"/>
                    <a:pt x="170750" y="35385"/>
                  </a:cubicBezTo>
                  <a:cubicBezTo>
                    <a:pt x="183093" y="35594"/>
                    <a:pt x="195113" y="40412"/>
                    <a:pt x="204180" y="48887"/>
                  </a:cubicBezTo>
                  <a:cubicBezTo>
                    <a:pt x="214066" y="58143"/>
                    <a:pt x="219839" y="71189"/>
                    <a:pt x="220048" y="84729"/>
                  </a:cubicBezTo>
                  <a:cubicBezTo>
                    <a:pt x="220639" y="103240"/>
                    <a:pt x="210085" y="120305"/>
                    <a:pt x="193189" y="128113"/>
                  </a:cubicBezTo>
                  <a:cubicBezTo>
                    <a:pt x="190560" y="129332"/>
                    <a:pt x="187455" y="128189"/>
                    <a:pt x="186236" y="125561"/>
                  </a:cubicBezTo>
                  <a:cubicBezTo>
                    <a:pt x="185017" y="122933"/>
                    <a:pt x="186160" y="119828"/>
                    <a:pt x="188788" y="118610"/>
                  </a:cubicBezTo>
                  <a:cubicBezTo>
                    <a:pt x="201857" y="112572"/>
                    <a:pt x="210009" y="99374"/>
                    <a:pt x="209552" y="84977"/>
                  </a:cubicBezTo>
                  <a:cubicBezTo>
                    <a:pt x="209400" y="74178"/>
                    <a:pt x="204809" y="63856"/>
                    <a:pt x="196999" y="56543"/>
                  </a:cubicBezTo>
                  <a:cubicBezTo>
                    <a:pt x="189188" y="49230"/>
                    <a:pt x="178578" y="45345"/>
                    <a:pt x="167873" y="45916"/>
                  </a:cubicBezTo>
                  <a:cubicBezTo>
                    <a:pt x="165835" y="46050"/>
                    <a:pt x="163835" y="44888"/>
                    <a:pt x="162901" y="43022"/>
                  </a:cubicBezTo>
                  <a:cubicBezTo>
                    <a:pt x="153072" y="23234"/>
                    <a:pt x="132480" y="10494"/>
                    <a:pt x="110384" y="10494"/>
                  </a:cubicBezTo>
                  <a:cubicBezTo>
                    <a:pt x="110269" y="10494"/>
                    <a:pt x="110155" y="10494"/>
                    <a:pt x="110041" y="10494"/>
                  </a:cubicBezTo>
                  <a:cubicBezTo>
                    <a:pt x="109774" y="10494"/>
                    <a:pt x="109508" y="10494"/>
                    <a:pt x="109259" y="10494"/>
                  </a:cubicBezTo>
                  <a:cubicBezTo>
                    <a:pt x="79105" y="10494"/>
                    <a:pt x="53923" y="33766"/>
                    <a:pt x="51656" y="63818"/>
                  </a:cubicBezTo>
                  <a:cubicBezTo>
                    <a:pt x="51541" y="65323"/>
                    <a:pt x="50780" y="66713"/>
                    <a:pt x="49560" y="67627"/>
                  </a:cubicBezTo>
                  <a:cubicBezTo>
                    <a:pt x="48341" y="68541"/>
                    <a:pt x="46779" y="68865"/>
                    <a:pt x="45312" y="68541"/>
                  </a:cubicBezTo>
                  <a:cubicBezTo>
                    <a:pt x="36893" y="66694"/>
                    <a:pt x="28168" y="68694"/>
                    <a:pt x="21406" y="74026"/>
                  </a:cubicBezTo>
                  <a:cubicBezTo>
                    <a:pt x="14644" y="79359"/>
                    <a:pt x="10663" y="87357"/>
                    <a:pt x="10492" y="95985"/>
                  </a:cubicBezTo>
                  <a:cubicBezTo>
                    <a:pt x="9825" y="108497"/>
                    <a:pt x="18111" y="119371"/>
                    <a:pt x="30188" y="122018"/>
                  </a:cubicBezTo>
                  <a:cubicBezTo>
                    <a:pt x="33007" y="122647"/>
                    <a:pt x="34797" y="125427"/>
                    <a:pt x="34188" y="128246"/>
                  </a:cubicBezTo>
                  <a:cubicBezTo>
                    <a:pt x="33674" y="130684"/>
                    <a:pt x="31502" y="132341"/>
                    <a:pt x="29101" y="132341"/>
                  </a:cubicBezTo>
                  <a:close/>
                </a:path>
              </a:pathLst>
            </a:custGeom>
            <a:grpFill/>
            <a:ln w="1904" cap="flat">
              <a:noFill/>
              <a:prstDash val="solid"/>
              <a:miter/>
            </a:ln>
          </p:spPr>
          <p:txBody>
            <a:bodyPr rtlCol="0" anchor="ctr"/>
            <a:lstStyle/>
            <a:p>
              <a:endParaRPr lang="de-DE"/>
            </a:p>
          </p:txBody>
        </p:sp>
      </p:grpSp>
      <p:grpSp>
        <p:nvGrpSpPr>
          <p:cNvPr id="27" name="Grafik 5">
            <a:extLst>
              <a:ext uri="{FF2B5EF4-FFF2-40B4-BE49-F238E27FC236}">
                <a16:creationId xmlns:a16="http://schemas.microsoft.com/office/drawing/2014/main" id="{177BBBB1-1FD3-4A95-9E43-6377CFB79A61}"/>
              </a:ext>
            </a:extLst>
          </p:cNvPr>
          <p:cNvGrpSpPr>
            <a:grpSpLocks noChangeAspect="1"/>
          </p:cNvGrpSpPr>
          <p:nvPr/>
        </p:nvGrpSpPr>
        <p:grpSpPr>
          <a:xfrm>
            <a:off x="5553825" y="1255627"/>
            <a:ext cx="1076742" cy="1029532"/>
            <a:chOff x="9289677" y="4289363"/>
            <a:chExt cx="220071" cy="210423"/>
          </a:xfrm>
          <a:solidFill>
            <a:srgbClr val="A6CFF0"/>
          </a:solidFill>
        </p:grpSpPr>
        <p:sp>
          <p:nvSpPr>
            <p:cNvPr id="28" name="Freihandform 1903">
              <a:extLst>
                <a:ext uri="{FF2B5EF4-FFF2-40B4-BE49-F238E27FC236}">
                  <a16:creationId xmlns:a16="http://schemas.microsoft.com/office/drawing/2014/main" id="{A063067E-0936-467B-9466-5028516DEC3C}"/>
                </a:ext>
              </a:extLst>
            </p:cNvPr>
            <p:cNvSpPr/>
            <p:nvPr/>
          </p:nvSpPr>
          <p:spPr>
            <a:xfrm>
              <a:off x="9289677" y="4289363"/>
              <a:ext cx="220071" cy="210423"/>
            </a:xfrm>
            <a:custGeom>
              <a:avLst/>
              <a:gdLst>
                <a:gd name="connsiteX0" fmla="*/ 95772 w 220071"/>
                <a:gd name="connsiteY0" fmla="*/ 210423 h 210423"/>
                <a:gd name="connsiteX1" fmla="*/ 94040 w 220071"/>
                <a:gd name="connsiteY1" fmla="*/ 210118 h 210423"/>
                <a:gd name="connsiteX2" fmla="*/ 90534 w 220071"/>
                <a:gd name="connsiteY2" fmla="*/ 205186 h 210423"/>
                <a:gd name="connsiteX3" fmla="*/ 90534 w 220071"/>
                <a:gd name="connsiteY3" fmla="*/ 153290 h 210423"/>
                <a:gd name="connsiteX4" fmla="*/ 70762 w 220071"/>
                <a:gd name="connsiteY4" fmla="*/ 153290 h 210423"/>
                <a:gd name="connsiteX5" fmla="*/ 62762 w 220071"/>
                <a:gd name="connsiteY5" fmla="*/ 148167 h 210423"/>
                <a:gd name="connsiteX6" fmla="*/ 64056 w 220071"/>
                <a:gd name="connsiteY6" fmla="*/ 138778 h 210423"/>
                <a:gd name="connsiteX7" fmla="*/ 120250 w 220071"/>
                <a:gd name="connsiteY7" fmla="*/ 68599 h 210423"/>
                <a:gd name="connsiteX8" fmla="*/ 126080 w 220071"/>
                <a:gd name="connsiteY8" fmla="*/ 66923 h 210423"/>
                <a:gd name="connsiteX9" fmla="*/ 129584 w 220071"/>
                <a:gd name="connsiteY9" fmla="*/ 71855 h 210423"/>
                <a:gd name="connsiteX10" fmla="*/ 129584 w 220071"/>
                <a:gd name="connsiteY10" fmla="*/ 123751 h 210423"/>
                <a:gd name="connsiteX11" fmla="*/ 149358 w 220071"/>
                <a:gd name="connsiteY11" fmla="*/ 123751 h 210423"/>
                <a:gd name="connsiteX12" fmla="*/ 157358 w 220071"/>
                <a:gd name="connsiteY12" fmla="*/ 128855 h 210423"/>
                <a:gd name="connsiteX13" fmla="*/ 156082 w 220071"/>
                <a:gd name="connsiteY13" fmla="*/ 138263 h 210423"/>
                <a:gd name="connsiteX14" fmla="*/ 99887 w 220071"/>
                <a:gd name="connsiteY14" fmla="*/ 208423 h 210423"/>
                <a:gd name="connsiteX15" fmla="*/ 95772 w 220071"/>
                <a:gd name="connsiteY15" fmla="*/ 210423 h 210423"/>
                <a:gd name="connsiteX16" fmla="*/ 74248 w 220071"/>
                <a:gd name="connsiteY16" fmla="*/ 142815 h 210423"/>
                <a:gd name="connsiteX17" fmla="*/ 95772 w 220071"/>
                <a:gd name="connsiteY17" fmla="*/ 142815 h 210423"/>
                <a:gd name="connsiteX18" fmla="*/ 101011 w 220071"/>
                <a:gd name="connsiteY18" fmla="*/ 148052 h 210423"/>
                <a:gd name="connsiteX19" fmla="*/ 101011 w 220071"/>
                <a:gd name="connsiteY19" fmla="*/ 190274 h 210423"/>
                <a:gd name="connsiteX20" fmla="*/ 145872 w 220071"/>
                <a:gd name="connsiteY20" fmla="*/ 134264 h 210423"/>
                <a:gd name="connsiteX21" fmla="*/ 124346 w 220071"/>
                <a:gd name="connsiteY21" fmla="*/ 134264 h 210423"/>
                <a:gd name="connsiteX22" fmla="*/ 119107 w 220071"/>
                <a:gd name="connsiteY22" fmla="*/ 129027 h 210423"/>
                <a:gd name="connsiteX23" fmla="*/ 119107 w 220071"/>
                <a:gd name="connsiteY23" fmla="*/ 86805 h 210423"/>
                <a:gd name="connsiteX24" fmla="*/ 74248 w 220071"/>
                <a:gd name="connsiteY24" fmla="*/ 142815 h 210423"/>
                <a:gd name="connsiteX25" fmla="*/ 72172 w 220071"/>
                <a:gd name="connsiteY25" fmla="*/ 145386 h 210423"/>
                <a:gd name="connsiteX26" fmla="*/ 72133 w 220071"/>
                <a:gd name="connsiteY26" fmla="*/ 145443 h 210423"/>
                <a:gd name="connsiteX27" fmla="*/ 72172 w 220071"/>
                <a:gd name="connsiteY27" fmla="*/ 145386 h 210423"/>
                <a:gd name="connsiteX28" fmla="*/ 147986 w 220071"/>
                <a:gd name="connsiteY28" fmla="*/ 131636 h 210423"/>
                <a:gd name="connsiteX29" fmla="*/ 147948 w 220071"/>
                <a:gd name="connsiteY29" fmla="*/ 131693 h 210423"/>
                <a:gd name="connsiteX30" fmla="*/ 147986 w 220071"/>
                <a:gd name="connsiteY30" fmla="*/ 131636 h 210423"/>
                <a:gd name="connsiteX31" fmla="*/ 29101 w 220071"/>
                <a:gd name="connsiteY31" fmla="*/ 132341 h 210423"/>
                <a:gd name="connsiteX32" fmla="*/ 27978 w 220071"/>
                <a:gd name="connsiteY32" fmla="*/ 132226 h 210423"/>
                <a:gd name="connsiteX33" fmla="*/ 52 w 220071"/>
                <a:gd name="connsiteY33" fmla="*/ 95584 h 210423"/>
                <a:gd name="connsiteX34" fmla="*/ 14949 w 220071"/>
                <a:gd name="connsiteY34" fmla="*/ 65780 h 210423"/>
                <a:gd name="connsiteX35" fmla="*/ 41884 w 220071"/>
                <a:gd name="connsiteY35" fmla="*/ 57476 h 210423"/>
                <a:gd name="connsiteX36" fmla="*/ 109183 w 220071"/>
                <a:gd name="connsiteY36" fmla="*/ 0 h 210423"/>
                <a:gd name="connsiteX37" fmla="*/ 110117 w 220071"/>
                <a:gd name="connsiteY37" fmla="*/ 0 h 210423"/>
                <a:gd name="connsiteX38" fmla="*/ 110517 w 220071"/>
                <a:gd name="connsiteY38" fmla="*/ 0 h 210423"/>
                <a:gd name="connsiteX39" fmla="*/ 170750 w 220071"/>
                <a:gd name="connsiteY39" fmla="*/ 35385 h 210423"/>
                <a:gd name="connsiteX40" fmla="*/ 204180 w 220071"/>
                <a:gd name="connsiteY40" fmla="*/ 48887 h 210423"/>
                <a:gd name="connsiteX41" fmla="*/ 220048 w 220071"/>
                <a:gd name="connsiteY41" fmla="*/ 84729 h 210423"/>
                <a:gd name="connsiteX42" fmla="*/ 193189 w 220071"/>
                <a:gd name="connsiteY42" fmla="*/ 128113 h 210423"/>
                <a:gd name="connsiteX43" fmla="*/ 186236 w 220071"/>
                <a:gd name="connsiteY43" fmla="*/ 125561 h 210423"/>
                <a:gd name="connsiteX44" fmla="*/ 188788 w 220071"/>
                <a:gd name="connsiteY44" fmla="*/ 118610 h 210423"/>
                <a:gd name="connsiteX45" fmla="*/ 209552 w 220071"/>
                <a:gd name="connsiteY45" fmla="*/ 84977 h 210423"/>
                <a:gd name="connsiteX46" fmla="*/ 196999 w 220071"/>
                <a:gd name="connsiteY46" fmla="*/ 56543 h 210423"/>
                <a:gd name="connsiteX47" fmla="*/ 167873 w 220071"/>
                <a:gd name="connsiteY47" fmla="*/ 45916 h 210423"/>
                <a:gd name="connsiteX48" fmla="*/ 162901 w 220071"/>
                <a:gd name="connsiteY48" fmla="*/ 43022 h 210423"/>
                <a:gd name="connsiteX49" fmla="*/ 110384 w 220071"/>
                <a:gd name="connsiteY49" fmla="*/ 10494 h 210423"/>
                <a:gd name="connsiteX50" fmla="*/ 110041 w 220071"/>
                <a:gd name="connsiteY50" fmla="*/ 10494 h 210423"/>
                <a:gd name="connsiteX51" fmla="*/ 109259 w 220071"/>
                <a:gd name="connsiteY51" fmla="*/ 10494 h 210423"/>
                <a:gd name="connsiteX52" fmla="*/ 51656 w 220071"/>
                <a:gd name="connsiteY52" fmla="*/ 63818 h 210423"/>
                <a:gd name="connsiteX53" fmla="*/ 49560 w 220071"/>
                <a:gd name="connsiteY53" fmla="*/ 67627 h 210423"/>
                <a:gd name="connsiteX54" fmla="*/ 45312 w 220071"/>
                <a:gd name="connsiteY54" fmla="*/ 68541 h 210423"/>
                <a:gd name="connsiteX55" fmla="*/ 21406 w 220071"/>
                <a:gd name="connsiteY55" fmla="*/ 74026 h 210423"/>
                <a:gd name="connsiteX56" fmla="*/ 10492 w 220071"/>
                <a:gd name="connsiteY56" fmla="*/ 95985 h 210423"/>
                <a:gd name="connsiteX57" fmla="*/ 30188 w 220071"/>
                <a:gd name="connsiteY57" fmla="*/ 122018 h 210423"/>
                <a:gd name="connsiteX58" fmla="*/ 34188 w 220071"/>
                <a:gd name="connsiteY58" fmla="*/ 128246 h 210423"/>
                <a:gd name="connsiteX59" fmla="*/ 29101 w 220071"/>
                <a:gd name="connsiteY59" fmla="*/ 132341 h 21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20071" h="210423">
                  <a:moveTo>
                    <a:pt x="95772" y="210423"/>
                  </a:moveTo>
                  <a:cubicBezTo>
                    <a:pt x="95201" y="210423"/>
                    <a:pt x="94611" y="210328"/>
                    <a:pt x="94040" y="210118"/>
                  </a:cubicBezTo>
                  <a:cubicBezTo>
                    <a:pt x="91944" y="209376"/>
                    <a:pt x="90534" y="207395"/>
                    <a:pt x="90534" y="205186"/>
                  </a:cubicBezTo>
                  <a:lnTo>
                    <a:pt x="90534" y="153290"/>
                  </a:lnTo>
                  <a:lnTo>
                    <a:pt x="70762" y="153290"/>
                  </a:lnTo>
                  <a:cubicBezTo>
                    <a:pt x="67333" y="153290"/>
                    <a:pt x="64190" y="151271"/>
                    <a:pt x="62762" y="148167"/>
                  </a:cubicBezTo>
                  <a:cubicBezTo>
                    <a:pt x="61333" y="145062"/>
                    <a:pt x="61828" y="141368"/>
                    <a:pt x="64056" y="138778"/>
                  </a:cubicBezTo>
                  <a:lnTo>
                    <a:pt x="120250" y="68599"/>
                  </a:lnTo>
                  <a:cubicBezTo>
                    <a:pt x="121641" y="66865"/>
                    <a:pt x="123965" y="66199"/>
                    <a:pt x="126080" y="66923"/>
                  </a:cubicBezTo>
                  <a:cubicBezTo>
                    <a:pt x="128175" y="67665"/>
                    <a:pt x="129584" y="69646"/>
                    <a:pt x="129584" y="71855"/>
                  </a:cubicBezTo>
                  <a:lnTo>
                    <a:pt x="129584" y="123751"/>
                  </a:lnTo>
                  <a:lnTo>
                    <a:pt x="149358" y="123751"/>
                  </a:lnTo>
                  <a:cubicBezTo>
                    <a:pt x="152786" y="123751"/>
                    <a:pt x="155910" y="125751"/>
                    <a:pt x="157358" y="128855"/>
                  </a:cubicBezTo>
                  <a:cubicBezTo>
                    <a:pt x="158786" y="131960"/>
                    <a:pt x="158292" y="135654"/>
                    <a:pt x="156082" y="138263"/>
                  </a:cubicBezTo>
                  <a:lnTo>
                    <a:pt x="99887" y="208423"/>
                  </a:lnTo>
                  <a:cubicBezTo>
                    <a:pt x="98840" y="209719"/>
                    <a:pt x="97335" y="210423"/>
                    <a:pt x="95772" y="210423"/>
                  </a:cubicBezTo>
                  <a:close/>
                  <a:moveTo>
                    <a:pt x="74248" y="142815"/>
                  </a:moveTo>
                  <a:lnTo>
                    <a:pt x="95772" y="142815"/>
                  </a:lnTo>
                  <a:cubicBezTo>
                    <a:pt x="98668" y="142815"/>
                    <a:pt x="101011" y="145158"/>
                    <a:pt x="101011" y="148052"/>
                  </a:cubicBezTo>
                  <a:lnTo>
                    <a:pt x="101011" y="190274"/>
                  </a:lnTo>
                  <a:lnTo>
                    <a:pt x="145872" y="134264"/>
                  </a:lnTo>
                  <a:lnTo>
                    <a:pt x="124346" y="134264"/>
                  </a:lnTo>
                  <a:cubicBezTo>
                    <a:pt x="121451" y="134264"/>
                    <a:pt x="119107" y="131922"/>
                    <a:pt x="119107" y="129027"/>
                  </a:cubicBezTo>
                  <a:lnTo>
                    <a:pt x="119107" y="86805"/>
                  </a:lnTo>
                  <a:lnTo>
                    <a:pt x="74248" y="142815"/>
                  </a:lnTo>
                  <a:close/>
                  <a:moveTo>
                    <a:pt x="72172" y="145386"/>
                  </a:moveTo>
                  <a:lnTo>
                    <a:pt x="72133" y="145443"/>
                  </a:lnTo>
                  <a:cubicBezTo>
                    <a:pt x="72152" y="145424"/>
                    <a:pt x="72172" y="145405"/>
                    <a:pt x="72172" y="145386"/>
                  </a:cubicBezTo>
                  <a:close/>
                  <a:moveTo>
                    <a:pt x="147986" y="131636"/>
                  </a:moveTo>
                  <a:cubicBezTo>
                    <a:pt x="147967" y="131655"/>
                    <a:pt x="147967" y="131674"/>
                    <a:pt x="147948" y="131693"/>
                  </a:cubicBezTo>
                  <a:lnTo>
                    <a:pt x="147986" y="131636"/>
                  </a:lnTo>
                  <a:close/>
                  <a:moveTo>
                    <a:pt x="29101" y="132341"/>
                  </a:moveTo>
                  <a:cubicBezTo>
                    <a:pt x="28721" y="132341"/>
                    <a:pt x="28359" y="132302"/>
                    <a:pt x="27978" y="132226"/>
                  </a:cubicBezTo>
                  <a:cubicBezTo>
                    <a:pt x="10872" y="128474"/>
                    <a:pt x="-881" y="113067"/>
                    <a:pt x="52" y="95584"/>
                  </a:cubicBezTo>
                  <a:cubicBezTo>
                    <a:pt x="281" y="83986"/>
                    <a:pt x="5710" y="73055"/>
                    <a:pt x="14949" y="65780"/>
                  </a:cubicBezTo>
                  <a:cubicBezTo>
                    <a:pt x="22663" y="59705"/>
                    <a:pt x="32245" y="56772"/>
                    <a:pt x="41884" y="57476"/>
                  </a:cubicBezTo>
                  <a:cubicBezTo>
                    <a:pt x="47065" y="24682"/>
                    <a:pt x="75543" y="0"/>
                    <a:pt x="109183" y="0"/>
                  </a:cubicBezTo>
                  <a:cubicBezTo>
                    <a:pt x="109488" y="0"/>
                    <a:pt x="109793" y="0"/>
                    <a:pt x="110117" y="0"/>
                  </a:cubicBezTo>
                  <a:cubicBezTo>
                    <a:pt x="110250" y="0"/>
                    <a:pt x="110384" y="0"/>
                    <a:pt x="110517" y="0"/>
                  </a:cubicBezTo>
                  <a:cubicBezTo>
                    <a:pt x="135337" y="0"/>
                    <a:pt x="158634" y="13750"/>
                    <a:pt x="170750" y="35385"/>
                  </a:cubicBezTo>
                  <a:cubicBezTo>
                    <a:pt x="183093" y="35594"/>
                    <a:pt x="195113" y="40412"/>
                    <a:pt x="204180" y="48887"/>
                  </a:cubicBezTo>
                  <a:cubicBezTo>
                    <a:pt x="214066" y="58143"/>
                    <a:pt x="219839" y="71189"/>
                    <a:pt x="220048" y="84729"/>
                  </a:cubicBezTo>
                  <a:cubicBezTo>
                    <a:pt x="220639" y="103240"/>
                    <a:pt x="210085" y="120305"/>
                    <a:pt x="193189" y="128113"/>
                  </a:cubicBezTo>
                  <a:cubicBezTo>
                    <a:pt x="190560" y="129332"/>
                    <a:pt x="187455" y="128189"/>
                    <a:pt x="186236" y="125561"/>
                  </a:cubicBezTo>
                  <a:cubicBezTo>
                    <a:pt x="185017" y="122933"/>
                    <a:pt x="186160" y="119828"/>
                    <a:pt x="188788" y="118610"/>
                  </a:cubicBezTo>
                  <a:cubicBezTo>
                    <a:pt x="201857" y="112572"/>
                    <a:pt x="210009" y="99374"/>
                    <a:pt x="209552" y="84977"/>
                  </a:cubicBezTo>
                  <a:cubicBezTo>
                    <a:pt x="209400" y="74178"/>
                    <a:pt x="204809" y="63856"/>
                    <a:pt x="196999" y="56543"/>
                  </a:cubicBezTo>
                  <a:cubicBezTo>
                    <a:pt x="189188" y="49230"/>
                    <a:pt x="178578" y="45345"/>
                    <a:pt x="167873" y="45916"/>
                  </a:cubicBezTo>
                  <a:cubicBezTo>
                    <a:pt x="165835" y="46050"/>
                    <a:pt x="163835" y="44888"/>
                    <a:pt x="162901" y="43022"/>
                  </a:cubicBezTo>
                  <a:cubicBezTo>
                    <a:pt x="153072" y="23234"/>
                    <a:pt x="132480" y="10494"/>
                    <a:pt x="110384" y="10494"/>
                  </a:cubicBezTo>
                  <a:cubicBezTo>
                    <a:pt x="110269" y="10494"/>
                    <a:pt x="110155" y="10494"/>
                    <a:pt x="110041" y="10494"/>
                  </a:cubicBezTo>
                  <a:cubicBezTo>
                    <a:pt x="109774" y="10494"/>
                    <a:pt x="109508" y="10494"/>
                    <a:pt x="109259" y="10494"/>
                  </a:cubicBezTo>
                  <a:cubicBezTo>
                    <a:pt x="79105" y="10494"/>
                    <a:pt x="53923" y="33766"/>
                    <a:pt x="51656" y="63818"/>
                  </a:cubicBezTo>
                  <a:cubicBezTo>
                    <a:pt x="51541" y="65323"/>
                    <a:pt x="50780" y="66713"/>
                    <a:pt x="49560" y="67627"/>
                  </a:cubicBezTo>
                  <a:cubicBezTo>
                    <a:pt x="48341" y="68541"/>
                    <a:pt x="46779" y="68865"/>
                    <a:pt x="45312" y="68541"/>
                  </a:cubicBezTo>
                  <a:cubicBezTo>
                    <a:pt x="36893" y="66694"/>
                    <a:pt x="28168" y="68694"/>
                    <a:pt x="21406" y="74026"/>
                  </a:cubicBezTo>
                  <a:cubicBezTo>
                    <a:pt x="14644" y="79359"/>
                    <a:pt x="10663" y="87357"/>
                    <a:pt x="10492" y="95985"/>
                  </a:cubicBezTo>
                  <a:cubicBezTo>
                    <a:pt x="9825" y="108497"/>
                    <a:pt x="18111" y="119371"/>
                    <a:pt x="30188" y="122018"/>
                  </a:cubicBezTo>
                  <a:cubicBezTo>
                    <a:pt x="33007" y="122647"/>
                    <a:pt x="34797" y="125427"/>
                    <a:pt x="34188" y="128246"/>
                  </a:cubicBezTo>
                  <a:cubicBezTo>
                    <a:pt x="33674" y="130684"/>
                    <a:pt x="31502" y="132341"/>
                    <a:pt x="29101" y="132341"/>
                  </a:cubicBezTo>
                  <a:close/>
                </a:path>
              </a:pathLst>
            </a:custGeom>
            <a:grpFill/>
            <a:ln w="1904" cap="flat">
              <a:noFill/>
              <a:prstDash val="solid"/>
              <a:miter/>
            </a:ln>
          </p:spPr>
          <p:txBody>
            <a:bodyPr rtlCol="0" anchor="ctr"/>
            <a:lstStyle/>
            <a:p>
              <a:endParaRPr lang="de-DE"/>
            </a:p>
          </p:txBody>
        </p:sp>
        <p:sp>
          <p:nvSpPr>
            <p:cNvPr id="29" name="Freihandform 1904">
              <a:extLst>
                <a:ext uri="{FF2B5EF4-FFF2-40B4-BE49-F238E27FC236}">
                  <a16:creationId xmlns:a16="http://schemas.microsoft.com/office/drawing/2014/main" id="{F08CE11E-8AC5-46FB-A2DC-AB524A02E806}"/>
                </a:ext>
              </a:extLst>
            </p:cNvPr>
            <p:cNvSpPr/>
            <p:nvPr/>
          </p:nvSpPr>
          <p:spPr>
            <a:xfrm>
              <a:off x="9289677" y="4289363"/>
              <a:ext cx="220071" cy="210423"/>
            </a:xfrm>
            <a:custGeom>
              <a:avLst/>
              <a:gdLst>
                <a:gd name="connsiteX0" fmla="*/ 95772 w 220071"/>
                <a:gd name="connsiteY0" fmla="*/ 210423 h 210423"/>
                <a:gd name="connsiteX1" fmla="*/ 94040 w 220071"/>
                <a:gd name="connsiteY1" fmla="*/ 210118 h 210423"/>
                <a:gd name="connsiteX2" fmla="*/ 90534 w 220071"/>
                <a:gd name="connsiteY2" fmla="*/ 205186 h 210423"/>
                <a:gd name="connsiteX3" fmla="*/ 90534 w 220071"/>
                <a:gd name="connsiteY3" fmla="*/ 153290 h 210423"/>
                <a:gd name="connsiteX4" fmla="*/ 70762 w 220071"/>
                <a:gd name="connsiteY4" fmla="*/ 153290 h 210423"/>
                <a:gd name="connsiteX5" fmla="*/ 62762 w 220071"/>
                <a:gd name="connsiteY5" fmla="*/ 148167 h 210423"/>
                <a:gd name="connsiteX6" fmla="*/ 64056 w 220071"/>
                <a:gd name="connsiteY6" fmla="*/ 138778 h 210423"/>
                <a:gd name="connsiteX7" fmla="*/ 120250 w 220071"/>
                <a:gd name="connsiteY7" fmla="*/ 68599 h 210423"/>
                <a:gd name="connsiteX8" fmla="*/ 126080 w 220071"/>
                <a:gd name="connsiteY8" fmla="*/ 66923 h 210423"/>
                <a:gd name="connsiteX9" fmla="*/ 129584 w 220071"/>
                <a:gd name="connsiteY9" fmla="*/ 71855 h 210423"/>
                <a:gd name="connsiteX10" fmla="*/ 129584 w 220071"/>
                <a:gd name="connsiteY10" fmla="*/ 123751 h 210423"/>
                <a:gd name="connsiteX11" fmla="*/ 149358 w 220071"/>
                <a:gd name="connsiteY11" fmla="*/ 123751 h 210423"/>
                <a:gd name="connsiteX12" fmla="*/ 157358 w 220071"/>
                <a:gd name="connsiteY12" fmla="*/ 128855 h 210423"/>
                <a:gd name="connsiteX13" fmla="*/ 156082 w 220071"/>
                <a:gd name="connsiteY13" fmla="*/ 138263 h 210423"/>
                <a:gd name="connsiteX14" fmla="*/ 99887 w 220071"/>
                <a:gd name="connsiteY14" fmla="*/ 208423 h 210423"/>
                <a:gd name="connsiteX15" fmla="*/ 95772 w 220071"/>
                <a:gd name="connsiteY15" fmla="*/ 210423 h 210423"/>
                <a:gd name="connsiteX16" fmla="*/ 74248 w 220071"/>
                <a:gd name="connsiteY16" fmla="*/ 142815 h 210423"/>
                <a:gd name="connsiteX17" fmla="*/ 95772 w 220071"/>
                <a:gd name="connsiteY17" fmla="*/ 142815 h 210423"/>
                <a:gd name="connsiteX18" fmla="*/ 101011 w 220071"/>
                <a:gd name="connsiteY18" fmla="*/ 148052 h 210423"/>
                <a:gd name="connsiteX19" fmla="*/ 101011 w 220071"/>
                <a:gd name="connsiteY19" fmla="*/ 190274 h 210423"/>
                <a:gd name="connsiteX20" fmla="*/ 145872 w 220071"/>
                <a:gd name="connsiteY20" fmla="*/ 134264 h 210423"/>
                <a:gd name="connsiteX21" fmla="*/ 124346 w 220071"/>
                <a:gd name="connsiteY21" fmla="*/ 134264 h 210423"/>
                <a:gd name="connsiteX22" fmla="*/ 119107 w 220071"/>
                <a:gd name="connsiteY22" fmla="*/ 129027 h 210423"/>
                <a:gd name="connsiteX23" fmla="*/ 119107 w 220071"/>
                <a:gd name="connsiteY23" fmla="*/ 86805 h 210423"/>
                <a:gd name="connsiteX24" fmla="*/ 74248 w 220071"/>
                <a:gd name="connsiteY24" fmla="*/ 142815 h 210423"/>
                <a:gd name="connsiteX25" fmla="*/ 72172 w 220071"/>
                <a:gd name="connsiteY25" fmla="*/ 145386 h 210423"/>
                <a:gd name="connsiteX26" fmla="*/ 72133 w 220071"/>
                <a:gd name="connsiteY26" fmla="*/ 145443 h 210423"/>
                <a:gd name="connsiteX27" fmla="*/ 72172 w 220071"/>
                <a:gd name="connsiteY27" fmla="*/ 145386 h 210423"/>
                <a:gd name="connsiteX28" fmla="*/ 147986 w 220071"/>
                <a:gd name="connsiteY28" fmla="*/ 131636 h 210423"/>
                <a:gd name="connsiteX29" fmla="*/ 147948 w 220071"/>
                <a:gd name="connsiteY29" fmla="*/ 131693 h 210423"/>
                <a:gd name="connsiteX30" fmla="*/ 147986 w 220071"/>
                <a:gd name="connsiteY30" fmla="*/ 131636 h 210423"/>
                <a:gd name="connsiteX31" fmla="*/ 29101 w 220071"/>
                <a:gd name="connsiteY31" fmla="*/ 132341 h 210423"/>
                <a:gd name="connsiteX32" fmla="*/ 27978 w 220071"/>
                <a:gd name="connsiteY32" fmla="*/ 132226 h 210423"/>
                <a:gd name="connsiteX33" fmla="*/ 52 w 220071"/>
                <a:gd name="connsiteY33" fmla="*/ 95584 h 210423"/>
                <a:gd name="connsiteX34" fmla="*/ 14949 w 220071"/>
                <a:gd name="connsiteY34" fmla="*/ 65780 h 210423"/>
                <a:gd name="connsiteX35" fmla="*/ 41884 w 220071"/>
                <a:gd name="connsiteY35" fmla="*/ 57476 h 210423"/>
                <a:gd name="connsiteX36" fmla="*/ 109183 w 220071"/>
                <a:gd name="connsiteY36" fmla="*/ 0 h 210423"/>
                <a:gd name="connsiteX37" fmla="*/ 110117 w 220071"/>
                <a:gd name="connsiteY37" fmla="*/ 0 h 210423"/>
                <a:gd name="connsiteX38" fmla="*/ 110517 w 220071"/>
                <a:gd name="connsiteY38" fmla="*/ 0 h 210423"/>
                <a:gd name="connsiteX39" fmla="*/ 170750 w 220071"/>
                <a:gd name="connsiteY39" fmla="*/ 35385 h 210423"/>
                <a:gd name="connsiteX40" fmla="*/ 204180 w 220071"/>
                <a:gd name="connsiteY40" fmla="*/ 48887 h 210423"/>
                <a:gd name="connsiteX41" fmla="*/ 220048 w 220071"/>
                <a:gd name="connsiteY41" fmla="*/ 84729 h 210423"/>
                <a:gd name="connsiteX42" fmla="*/ 193189 w 220071"/>
                <a:gd name="connsiteY42" fmla="*/ 128113 h 210423"/>
                <a:gd name="connsiteX43" fmla="*/ 186236 w 220071"/>
                <a:gd name="connsiteY43" fmla="*/ 125561 h 210423"/>
                <a:gd name="connsiteX44" fmla="*/ 188788 w 220071"/>
                <a:gd name="connsiteY44" fmla="*/ 118610 h 210423"/>
                <a:gd name="connsiteX45" fmla="*/ 209552 w 220071"/>
                <a:gd name="connsiteY45" fmla="*/ 84977 h 210423"/>
                <a:gd name="connsiteX46" fmla="*/ 196999 w 220071"/>
                <a:gd name="connsiteY46" fmla="*/ 56543 h 210423"/>
                <a:gd name="connsiteX47" fmla="*/ 167873 w 220071"/>
                <a:gd name="connsiteY47" fmla="*/ 45916 h 210423"/>
                <a:gd name="connsiteX48" fmla="*/ 162901 w 220071"/>
                <a:gd name="connsiteY48" fmla="*/ 43022 h 210423"/>
                <a:gd name="connsiteX49" fmla="*/ 110384 w 220071"/>
                <a:gd name="connsiteY49" fmla="*/ 10494 h 210423"/>
                <a:gd name="connsiteX50" fmla="*/ 110041 w 220071"/>
                <a:gd name="connsiteY50" fmla="*/ 10494 h 210423"/>
                <a:gd name="connsiteX51" fmla="*/ 109259 w 220071"/>
                <a:gd name="connsiteY51" fmla="*/ 10494 h 210423"/>
                <a:gd name="connsiteX52" fmla="*/ 51656 w 220071"/>
                <a:gd name="connsiteY52" fmla="*/ 63818 h 210423"/>
                <a:gd name="connsiteX53" fmla="*/ 49560 w 220071"/>
                <a:gd name="connsiteY53" fmla="*/ 67627 h 210423"/>
                <a:gd name="connsiteX54" fmla="*/ 45312 w 220071"/>
                <a:gd name="connsiteY54" fmla="*/ 68541 h 210423"/>
                <a:gd name="connsiteX55" fmla="*/ 21406 w 220071"/>
                <a:gd name="connsiteY55" fmla="*/ 74026 h 210423"/>
                <a:gd name="connsiteX56" fmla="*/ 10492 w 220071"/>
                <a:gd name="connsiteY56" fmla="*/ 95985 h 210423"/>
                <a:gd name="connsiteX57" fmla="*/ 30188 w 220071"/>
                <a:gd name="connsiteY57" fmla="*/ 122018 h 210423"/>
                <a:gd name="connsiteX58" fmla="*/ 34188 w 220071"/>
                <a:gd name="connsiteY58" fmla="*/ 128246 h 210423"/>
                <a:gd name="connsiteX59" fmla="*/ 29101 w 220071"/>
                <a:gd name="connsiteY59" fmla="*/ 132341 h 21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20071" h="210423">
                  <a:moveTo>
                    <a:pt x="95772" y="210423"/>
                  </a:moveTo>
                  <a:cubicBezTo>
                    <a:pt x="95201" y="210423"/>
                    <a:pt x="94611" y="210328"/>
                    <a:pt x="94040" y="210118"/>
                  </a:cubicBezTo>
                  <a:cubicBezTo>
                    <a:pt x="91944" y="209376"/>
                    <a:pt x="90534" y="207395"/>
                    <a:pt x="90534" y="205186"/>
                  </a:cubicBezTo>
                  <a:lnTo>
                    <a:pt x="90534" y="153290"/>
                  </a:lnTo>
                  <a:lnTo>
                    <a:pt x="70762" y="153290"/>
                  </a:lnTo>
                  <a:cubicBezTo>
                    <a:pt x="67333" y="153290"/>
                    <a:pt x="64190" y="151271"/>
                    <a:pt x="62762" y="148167"/>
                  </a:cubicBezTo>
                  <a:cubicBezTo>
                    <a:pt x="61333" y="145062"/>
                    <a:pt x="61828" y="141368"/>
                    <a:pt x="64056" y="138778"/>
                  </a:cubicBezTo>
                  <a:lnTo>
                    <a:pt x="120250" y="68599"/>
                  </a:lnTo>
                  <a:cubicBezTo>
                    <a:pt x="121641" y="66865"/>
                    <a:pt x="123965" y="66199"/>
                    <a:pt x="126080" y="66923"/>
                  </a:cubicBezTo>
                  <a:cubicBezTo>
                    <a:pt x="128175" y="67665"/>
                    <a:pt x="129584" y="69646"/>
                    <a:pt x="129584" y="71855"/>
                  </a:cubicBezTo>
                  <a:lnTo>
                    <a:pt x="129584" y="123751"/>
                  </a:lnTo>
                  <a:lnTo>
                    <a:pt x="149358" y="123751"/>
                  </a:lnTo>
                  <a:cubicBezTo>
                    <a:pt x="152786" y="123751"/>
                    <a:pt x="155910" y="125751"/>
                    <a:pt x="157358" y="128855"/>
                  </a:cubicBezTo>
                  <a:cubicBezTo>
                    <a:pt x="158786" y="131960"/>
                    <a:pt x="158292" y="135654"/>
                    <a:pt x="156082" y="138263"/>
                  </a:cubicBezTo>
                  <a:lnTo>
                    <a:pt x="99887" y="208423"/>
                  </a:lnTo>
                  <a:cubicBezTo>
                    <a:pt x="98840" y="209719"/>
                    <a:pt x="97335" y="210423"/>
                    <a:pt x="95772" y="210423"/>
                  </a:cubicBezTo>
                  <a:close/>
                  <a:moveTo>
                    <a:pt x="74248" y="142815"/>
                  </a:moveTo>
                  <a:lnTo>
                    <a:pt x="95772" y="142815"/>
                  </a:lnTo>
                  <a:cubicBezTo>
                    <a:pt x="98668" y="142815"/>
                    <a:pt x="101011" y="145158"/>
                    <a:pt x="101011" y="148052"/>
                  </a:cubicBezTo>
                  <a:lnTo>
                    <a:pt x="101011" y="190274"/>
                  </a:lnTo>
                  <a:lnTo>
                    <a:pt x="145872" y="134264"/>
                  </a:lnTo>
                  <a:lnTo>
                    <a:pt x="124346" y="134264"/>
                  </a:lnTo>
                  <a:cubicBezTo>
                    <a:pt x="121451" y="134264"/>
                    <a:pt x="119107" y="131922"/>
                    <a:pt x="119107" y="129027"/>
                  </a:cubicBezTo>
                  <a:lnTo>
                    <a:pt x="119107" y="86805"/>
                  </a:lnTo>
                  <a:lnTo>
                    <a:pt x="74248" y="142815"/>
                  </a:lnTo>
                  <a:close/>
                  <a:moveTo>
                    <a:pt x="72172" y="145386"/>
                  </a:moveTo>
                  <a:lnTo>
                    <a:pt x="72133" y="145443"/>
                  </a:lnTo>
                  <a:cubicBezTo>
                    <a:pt x="72152" y="145424"/>
                    <a:pt x="72172" y="145405"/>
                    <a:pt x="72172" y="145386"/>
                  </a:cubicBezTo>
                  <a:close/>
                  <a:moveTo>
                    <a:pt x="147986" y="131636"/>
                  </a:moveTo>
                  <a:cubicBezTo>
                    <a:pt x="147967" y="131655"/>
                    <a:pt x="147967" y="131674"/>
                    <a:pt x="147948" y="131693"/>
                  </a:cubicBezTo>
                  <a:lnTo>
                    <a:pt x="147986" y="131636"/>
                  </a:lnTo>
                  <a:close/>
                  <a:moveTo>
                    <a:pt x="29101" y="132341"/>
                  </a:moveTo>
                  <a:cubicBezTo>
                    <a:pt x="28721" y="132341"/>
                    <a:pt x="28359" y="132302"/>
                    <a:pt x="27978" y="132226"/>
                  </a:cubicBezTo>
                  <a:cubicBezTo>
                    <a:pt x="10872" y="128474"/>
                    <a:pt x="-881" y="113067"/>
                    <a:pt x="52" y="95584"/>
                  </a:cubicBezTo>
                  <a:cubicBezTo>
                    <a:pt x="281" y="83986"/>
                    <a:pt x="5710" y="73055"/>
                    <a:pt x="14949" y="65780"/>
                  </a:cubicBezTo>
                  <a:cubicBezTo>
                    <a:pt x="22663" y="59705"/>
                    <a:pt x="32245" y="56772"/>
                    <a:pt x="41884" y="57476"/>
                  </a:cubicBezTo>
                  <a:cubicBezTo>
                    <a:pt x="47065" y="24682"/>
                    <a:pt x="75543" y="0"/>
                    <a:pt x="109183" y="0"/>
                  </a:cubicBezTo>
                  <a:cubicBezTo>
                    <a:pt x="109488" y="0"/>
                    <a:pt x="109793" y="0"/>
                    <a:pt x="110117" y="0"/>
                  </a:cubicBezTo>
                  <a:cubicBezTo>
                    <a:pt x="110250" y="0"/>
                    <a:pt x="110384" y="0"/>
                    <a:pt x="110517" y="0"/>
                  </a:cubicBezTo>
                  <a:cubicBezTo>
                    <a:pt x="135337" y="0"/>
                    <a:pt x="158634" y="13750"/>
                    <a:pt x="170750" y="35385"/>
                  </a:cubicBezTo>
                  <a:cubicBezTo>
                    <a:pt x="183093" y="35594"/>
                    <a:pt x="195113" y="40412"/>
                    <a:pt x="204180" y="48887"/>
                  </a:cubicBezTo>
                  <a:cubicBezTo>
                    <a:pt x="214066" y="58143"/>
                    <a:pt x="219839" y="71189"/>
                    <a:pt x="220048" y="84729"/>
                  </a:cubicBezTo>
                  <a:cubicBezTo>
                    <a:pt x="220639" y="103240"/>
                    <a:pt x="210085" y="120305"/>
                    <a:pt x="193189" y="128113"/>
                  </a:cubicBezTo>
                  <a:cubicBezTo>
                    <a:pt x="190560" y="129332"/>
                    <a:pt x="187455" y="128189"/>
                    <a:pt x="186236" y="125561"/>
                  </a:cubicBezTo>
                  <a:cubicBezTo>
                    <a:pt x="185017" y="122933"/>
                    <a:pt x="186160" y="119828"/>
                    <a:pt x="188788" y="118610"/>
                  </a:cubicBezTo>
                  <a:cubicBezTo>
                    <a:pt x="201857" y="112572"/>
                    <a:pt x="210009" y="99374"/>
                    <a:pt x="209552" y="84977"/>
                  </a:cubicBezTo>
                  <a:cubicBezTo>
                    <a:pt x="209400" y="74178"/>
                    <a:pt x="204809" y="63856"/>
                    <a:pt x="196999" y="56543"/>
                  </a:cubicBezTo>
                  <a:cubicBezTo>
                    <a:pt x="189188" y="49230"/>
                    <a:pt x="178578" y="45345"/>
                    <a:pt x="167873" y="45916"/>
                  </a:cubicBezTo>
                  <a:cubicBezTo>
                    <a:pt x="165835" y="46050"/>
                    <a:pt x="163835" y="44888"/>
                    <a:pt x="162901" y="43022"/>
                  </a:cubicBezTo>
                  <a:cubicBezTo>
                    <a:pt x="153072" y="23234"/>
                    <a:pt x="132480" y="10494"/>
                    <a:pt x="110384" y="10494"/>
                  </a:cubicBezTo>
                  <a:cubicBezTo>
                    <a:pt x="110269" y="10494"/>
                    <a:pt x="110155" y="10494"/>
                    <a:pt x="110041" y="10494"/>
                  </a:cubicBezTo>
                  <a:cubicBezTo>
                    <a:pt x="109774" y="10494"/>
                    <a:pt x="109508" y="10494"/>
                    <a:pt x="109259" y="10494"/>
                  </a:cubicBezTo>
                  <a:cubicBezTo>
                    <a:pt x="79105" y="10494"/>
                    <a:pt x="53923" y="33766"/>
                    <a:pt x="51656" y="63818"/>
                  </a:cubicBezTo>
                  <a:cubicBezTo>
                    <a:pt x="51541" y="65323"/>
                    <a:pt x="50780" y="66713"/>
                    <a:pt x="49560" y="67627"/>
                  </a:cubicBezTo>
                  <a:cubicBezTo>
                    <a:pt x="48341" y="68541"/>
                    <a:pt x="46779" y="68865"/>
                    <a:pt x="45312" y="68541"/>
                  </a:cubicBezTo>
                  <a:cubicBezTo>
                    <a:pt x="36893" y="66694"/>
                    <a:pt x="28168" y="68694"/>
                    <a:pt x="21406" y="74026"/>
                  </a:cubicBezTo>
                  <a:cubicBezTo>
                    <a:pt x="14644" y="79359"/>
                    <a:pt x="10663" y="87357"/>
                    <a:pt x="10492" y="95985"/>
                  </a:cubicBezTo>
                  <a:cubicBezTo>
                    <a:pt x="9825" y="108497"/>
                    <a:pt x="18111" y="119371"/>
                    <a:pt x="30188" y="122018"/>
                  </a:cubicBezTo>
                  <a:cubicBezTo>
                    <a:pt x="33007" y="122647"/>
                    <a:pt x="34797" y="125427"/>
                    <a:pt x="34188" y="128246"/>
                  </a:cubicBezTo>
                  <a:cubicBezTo>
                    <a:pt x="33674" y="130684"/>
                    <a:pt x="31502" y="132341"/>
                    <a:pt x="29101" y="132341"/>
                  </a:cubicBezTo>
                  <a:close/>
                </a:path>
              </a:pathLst>
            </a:custGeom>
            <a:grpFill/>
            <a:ln w="1904" cap="flat">
              <a:noFill/>
              <a:prstDash val="solid"/>
              <a:miter/>
            </a:ln>
          </p:spPr>
          <p:txBody>
            <a:bodyPr rtlCol="0" anchor="ctr"/>
            <a:lstStyle/>
            <a:p>
              <a:endParaRPr lang="de-DE"/>
            </a:p>
          </p:txBody>
        </p:sp>
      </p:grpSp>
      <p:grpSp>
        <p:nvGrpSpPr>
          <p:cNvPr id="30" name="Grafik 5">
            <a:extLst>
              <a:ext uri="{FF2B5EF4-FFF2-40B4-BE49-F238E27FC236}">
                <a16:creationId xmlns:a16="http://schemas.microsoft.com/office/drawing/2014/main" id="{AA294727-C031-4420-A4DA-0FED72CBF45D}"/>
              </a:ext>
            </a:extLst>
          </p:cNvPr>
          <p:cNvGrpSpPr>
            <a:grpSpLocks noChangeAspect="1"/>
          </p:cNvGrpSpPr>
          <p:nvPr/>
        </p:nvGrpSpPr>
        <p:grpSpPr>
          <a:xfrm>
            <a:off x="7891089" y="2587782"/>
            <a:ext cx="1076742" cy="1029532"/>
            <a:chOff x="9289677" y="4289363"/>
            <a:chExt cx="220071" cy="210423"/>
          </a:xfrm>
          <a:solidFill>
            <a:srgbClr val="ABB5AB"/>
          </a:solidFill>
        </p:grpSpPr>
        <p:sp>
          <p:nvSpPr>
            <p:cNvPr id="31" name="Freihandform 1903">
              <a:extLst>
                <a:ext uri="{FF2B5EF4-FFF2-40B4-BE49-F238E27FC236}">
                  <a16:creationId xmlns:a16="http://schemas.microsoft.com/office/drawing/2014/main" id="{A36499AD-83D1-478F-82A7-693385D3DAF3}"/>
                </a:ext>
              </a:extLst>
            </p:cNvPr>
            <p:cNvSpPr/>
            <p:nvPr/>
          </p:nvSpPr>
          <p:spPr>
            <a:xfrm>
              <a:off x="9289677" y="4289363"/>
              <a:ext cx="220071" cy="210423"/>
            </a:xfrm>
            <a:custGeom>
              <a:avLst/>
              <a:gdLst>
                <a:gd name="connsiteX0" fmla="*/ 95772 w 220071"/>
                <a:gd name="connsiteY0" fmla="*/ 210423 h 210423"/>
                <a:gd name="connsiteX1" fmla="*/ 94040 w 220071"/>
                <a:gd name="connsiteY1" fmla="*/ 210118 h 210423"/>
                <a:gd name="connsiteX2" fmla="*/ 90534 w 220071"/>
                <a:gd name="connsiteY2" fmla="*/ 205186 h 210423"/>
                <a:gd name="connsiteX3" fmla="*/ 90534 w 220071"/>
                <a:gd name="connsiteY3" fmla="*/ 153290 h 210423"/>
                <a:gd name="connsiteX4" fmla="*/ 70762 w 220071"/>
                <a:gd name="connsiteY4" fmla="*/ 153290 h 210423"/>
                <a:gd name="connsiteX5" fmla="*/ 62762 w 220071"/>
                <a:gd name="connsiteY5" fmla="*/ 148167 h 210423"/>
                <a:gd name="connsiteX6" fmla="*/ 64056 w 220071"/>
                <a:gd name="connsiteY6" fmla="*/ 138778 h 210423"/>
                <a:gd name="connsiteX7" fmla="*/ 120250 w 220071"/>
                <a:gd name="connsiteY7" fmla="*/ 68599 h 210423"/>
                <a:gd name="connsiteX8" fmla="*/ 126080 w 220071"/>
                <a:gd name="connsiteY8" fmla="*/ 66923 h 210423"/>
                <a:gd name="connsiteX9" fmla="*/ 129584 w 220071"/>
                <a:gd name="connsiteY9" fmla="*/ 71855 h 210423"/>
                <a:gd name="connsiteX10" fmla="*/ 129584 w 220071"/>
                <a:gd name="connsiteY10" fmla="*/ 123751 h 210423"/>
                <a:gd name="connsiteX11" fmla="*/ 149358 w 220071"/>
                <a:gd name="connsiteY11" fmla="*/ 123751 h 210423"/>
                <a:gd name="connsiteX12" fmla="*/ 157358 w 220071"/>
                <a:gd name="connsiteY12" fmla="*/ 128855 h 210423"/>
                <a:gd name="connsiteX13" fmla="*/ 156082 w 220071"/>
                <a:gd name="connsiteY13" fmla="*/ 138263 h 210423"/>
                <a:gd name="connsiteX14" fmla="*/ 99887 w 220071"/>
                <a:gd name="connsiteY14" fmla="*/ 208423 h 210423"/>
                <a:gd name="connsiteX15" fmla="*/ 95772 w 220071"/>
                <a:gd name="connsiteY15" fmla="*/ 210423 h 210423"/>
                <a:gd name="connsiteX16" fmla="*/ 74248 w 220071"/>
                <a:gd name="connsiteY16" fmla="*/ 142815 h 210423"/>
                <a:gd name="connsiteX17" fmla="*/ 95772 w 220071"/>
                <a:gd name="connsiteY17" fmla="*/ 142815 h 210423"/>
                <a:gd name="connsiteX18" fmla="*/ 101011 w 220071"/>
                <a:gd name="connsiteY18" fmla="*/ 148052 h 210423"/>
                <a:gd name="connsiteX19" fmla="*/ 101011 w 220071"/>
                <a:gd name="connsiteY19" fmla="*/ 190274 h 210423"/>
                <a:gd name="connsiteX20" fmla="*/ 145872 w 220071"/>
                <a:gd name="connsiteY20" fmla="*/ 134264 h 210423"/>
                <a:gd name="connsiteX21" fmla="*/ 124346 w 220071"/>
                <a:gd name="connsiteY21" fmla="*/ 134264 h 210423"/>
                <a:gd name="connsiteX22" fmla="*/ 119107 w 220071"/>
                <a:gd name="connsiteY22" fmla="*/ 129027 h 210423"/>
                <a:gd name="connsiteX23" fmla="*/ 119107 w 220071"/>
                <a:gd name="connsiteY23" fmla="*/ 86805 h 210423"/>
                <a:gd name="connsiteX24" fmla="*/ 74248 w 220071"/>
                <a:gd name="connsiteY24" fmla="*/ 142815 h 210423"/>
                <a:gd name="connsiteX25" fmla="*/ 72172 w 220071"/>
                <a:gd name="connsiteY25" fmla="*/ 145386 h 210423"/>
                <a:gd name="connsiteX26" fmla="*/ 72133 w 220071"/>
                <a:gd name="connsiteY26" fmla="*/ 145443 h 210423"/>
                <a:gd name="connsiteX27" fmla="*/ 72172 w 220071"/>
                <a:gd name="connsiteY27" fmla="*/ 145386 h 210423"/>
                <a:gd name="connsiteX28" fmla="*/ 147986 w 220071"/>
                <a:gd name="connsiteY28" fmla="*/ 131636 h 210423"/>
                <a:gd name="connsiteX29" fmla="*/ 147948 w 220071"/>
                <a:gd name="connsiteY29" fmla="*/ 131693 h 210423"/>
                <a:gd name="connsiteX30" fmla="*/ 147986 w 220071"/>
                <a:gd name="connsiteY30" fmla="*/ 131636 h 210423"/>
                <a:gd name="connsiteX31" fmla="*/ 29101 w 220071"/>
                <a:gd name="connsiteY31" fmla="*/ 132341 h 210423"/>
                <a:gd name="connsiteX32" fmla="*/ 27978 w 220071"/>
                <a:gd name="connsiteY32" fmla="*/ 132226 h 210423"/>
                <a:gd name="connsiteX33" fmla="*/ 52 w 220071"/>
                <a:gd name="connsiteY33" fmla="*/ 95584 h 210423"/>
                <a:gd name="connsiteX34" fmla="*/ 14949 w 220071"/>
                <a:gd name="connsiteY34" fmla="*/ 65780 h 210423"/>
                <a:gd name="connsiteX35" fmla="*/ 41884 w 220071"/>
                <a:gd name="connsiteY35" fmla="*/ 57476 h 210423"/>
                <a:gd name="connsiteX36" fmla="*/ 109183 w 220071"/>
                <a:gd name="connsiteY36" fmla="*/ 0 h 210423"/>
                <a:gd name="connsiteX37" fmla="*/ 110117 w 220071"/>
                <a:gd name="connsiteY37" fmla="*/ 0 h 210423"/>
                <a:gd name="connsiteX38" fmla="*/ 110517 w 220071"/>
                <a:gd name="connsiteY38" fmla="*/ 0 h 210423"/>
                <a:gd name="connsiteX39" fmla="*/ 170750 w 220071"/>
                <a:gd name="connsiteY39" fmla="*/ 35385 h 210423"/>
                <a:gd name="connsiteX40" fmla="*/ 204180 w 220071"/>
                <a:gd name="connsiteY40" fmla="*/ 48887 h 210423"/>
                <a:gd name="connsiteX41" fmla="*/ 220048 w 220071"/>
                <a:gd name="connsiteY41" fmla="*/ 84729 h 210423"/>
                <a:gd name="connsiteX42" fmla="*/ 193189 w 220071"/>
                <a:gd name="connsiteY42" fmla="*/ 128113 h 210423"/>
                <a:gd name="connsiteX43" fmla="*/ 186236 w 220071"/>
                <a:gd name="connsiteY43" fmla="*/ 125561 h 210423"/>
                <a:gd name="connsiteX44" fmla="*/ 188788 w 220071"/>
                <a:gd name="connsiteY44" fmla="*/ 118610 h 210423"/>
                <a:gd name="connsiteX45" fmla="*/ 209552 w 220071"/>
                <a:gd name="connsiteY45" fmla="*/ 84977 h 210423"/>
                <a:gd name="connsiteX46" fmla="*/ 196999 w 220071"/>
                <a:gd name="connsiteY46" fmla="*/ 56543 h 210423"/>
                <a:gd name="connsiteX47" fmla="*/ 167873 w 220071"/>
                <a:gd name="connsiteY47" fmla="*/ 45916 h 210423"/>
                <a:gd name="connsiteX48" fmla="*/ 162901 w 220071"/>
                <a:gd name="connsiteY48" fmla="*/ 43022 h 210423"/>
                <a:gd name="connsiteX49" fmla="*/ 110384 w 220071"/>
                <a:gd name="connsiteY49" fmla="*/ 10494 h 210423"/>
                <a:gd name="connsiteX50" fmla="*/ 110041 w 220071"/>
                <a:gd name="connsiteY50" fmla="*/ 10494 h 210423"/>
                <a:gd name="connsiteX51" fmla="*/ 109259 w 220071"/>
                <a:gd name="connsiteY51" fmla="*/ 10494 h 210423"/>
                <a:gd name="connsiteX52" fmla="*/ 51656 w 220071"/>
                <a:gd name="connsiteY52" fmla="*/ 63818 h 210423"/>
                <a:gd name="connsiteX53" fmla="*/ 49560 w 220071"/>
                <a:gd name="connsiteY53" fmla="*/ 67627 h 210423"/>
                <a:gd name="connsiteX54" fmla="*/ 45312 w 220071"/>
                <a:gd name="connsiteY54" fmla="*/ 68541 h 210423"/>
                <a:gd name="connsiteX55" fmla="*/ 21406 w 220071"/>
                <a:gd name="connsiteY55" fmla="*/ 74026 h 210423"/>
                <a:gd name="connsiteX56" fmla="*/ 10492 w 220071"/>
                <a:gd name="connsiteY56" fmla="*/ 95985 h 210423"/>
                <a:gd name="connsiteX57" fmla="*/ 30188 w 220071"/>
                <a:gd name="connsiteY57" fmla="*/ 122018 h 210423"/>
                <a:gd name="connsiteX58" fmla="*/ 34188 w 220071"/>
                <a:gd name="connsiteY58" fmla="*/ 128246 h 210423"/>
                <a:gd name="connsiteX59" fmla="*/ 29101 w 220071"/>
                <a:gd name="connsiteY59" fmla="*/ 132341 h 21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20071" h="210423">
                  <a:moveTo>
                    <a:pt x="95772" y="210423"/>
                  </a:moveTo>
                  <a:cubicBezTo>
                    <a:pt x="95201" y="210423"/>
                    <a:pt x="94611" y="210328"/>
                    <a:pt x="94040" y="210118"/>
                  </a:cubicBezTo>
                  <a:cubicBezTo>
                    <a:pt x="91944" y="209376"/>
                    <a:pt x="90534" y="207395"/>
                    <a:pt x="90534" y="205186"/>
                  </a:cubicBezTo>
                  <a:lnTo>
                    <a:pt x="90534" y="153290"/>
                  </a:lnTo>
                  <a:lnTo>
                    <a:pt x="70762" y="153290"/>
                  </a:lnTo>
                  <a:cubicBezTo>
                    <a:pt x="67333" y="153290"/>
                    <a:pt x="64190" y="151271"/>
                    <a:pt x="62762" y="148167"/>
                  </a:cubicBezTo>
                  <a:cubicBezTo>
                    <a:pt x="61333" y="145062"/>
                    <a:pt x="61828" y="141368"/>
                    <a:pt x="64056" y="138778"/>
                  </a:cubicBezTo>
                  <a:lnTo>
                    <a:pt x="120250" y="68599"/>
                  </a:lnTo>
                  <a:cubicBezTo>
                    <a:pt x="121641" y="66865"/>
                    <a:pt x="123965" y="66199"/>
                    <a:pt x="126080" y="66923"/>
                  </a:cubicBezTo>
                  <a:cubicBezTo>
                    <a:pt x="128175" y="67665"/>
                    <a:pt x="129584" y="69646"/>
                    <a:pt x="129584" y="71855"/>
                  </a:cubicBezTo>
                  <a:lnTo>
                    <a:pt x="129584" y="123751"/>
                  </a:lnTo>
                  <a:lnTo>
                    <a:pt x="149358" y="123751"/>
                  </a:lnTo>
                  <a:cubicBezTo>
                    <a:pt x="152786" y="123751"/>
                    <a:pt x="155910" y="125751"/>
                    <a:pt x="157358" y="128855"/>
                  </a:cubicBezTo>
                  <a:cubicBezTo>
                    <a:pt x="158786" y="131960"/>
                    <a:pt x="158292" y="135654"/>
                    <a:pt x="156082" y="138263"/>
                  </a:cubicBezTo>
                  <a:lnTo>
                    <a:pt x="99887" y="208423"/>
                  </a:lnTo>
                  <a:cubicBezTo>
                    <a:pt x="98840" y="209719"/>
                    <a:pt x="97335" y="210423"/>
                    <a:pt x="95772" y="210423"/>
                  </a:cubicBezTo>
                  <a:close/>
                  <a:moveTo>
                    <a:pt x="74248" y="142815"/>
                  </a:moveTo>
                  <a:lnTo>
                    <a:pt x="95772" y="142815"/>
                  </a:lnTo>
                  <a:cubicBezTo>
                    <a:pt x="98668" y="142815"/>
                    <a:pt x="101011" y="145158"/>
                    <a:pt x="101011" y="148052"/>
                  </a:cubicBezTo>
                  <a:lnTo>
                    <a:pt x="101011" y="190274"/>
                  </a:lnTo>
                  <a:lnTo>
                    <a:pt x="145872" y="134264"/>
                  </a:lnTo>
                  <a:lnTo>
                    <a:pt x="124346" y="134264"/>
                  </a:lnTo>
                  <a:cubicBezTo>
                    <a:pt x="121451" y="134264"/>
                    <a:pt x="119107" y="131922"/>
                    <a:pt x="119107" y="129027"/>
                  </a:cubicBezTo>
                  <a:lnTo>
                    <a:pt x="119107" y="86805"/>
                  </a:lnTo>
                  <a:lnTo>
                    <a:pt x="74248" y="142815"/>
                  </a:lnTo>
                  <a:close/>
                  <a:moveTo>
                    <a:pt x="72172" y="145386"/>
                  </a:moveTo>
                  <a:lnTo>
                    <a:pt x="72133" y="145443"/>
                  </a:lnTo>
                  <a:cubicBezTo>
                    <a:pt x="72152" y="145424"/>
                    <a:pt x="72172" y="145405"/>
                    <a:pt x="72172" y="145386"/>
                  </a:cubicBezTo>
                  <a:close/>
                  <a:moveTo>
                    <a:pt x="147986" y="131636"/>
                  </a:moveTo>
                  <a:cubicBezTo>
                    <a:pt x="147967" y="131655"/>
                    <a:pt x="147967" y="131674"/>
                    <a:pt x="147948" y="131693"/>
                  </a:cubicBezTo>
                  <a:lnTo>
                    <a:pt x="147986" y="131636"/>
                  </a:lnTo>
                  <a:close/>
                  <a:moveTo>
                    <a:pt x="29101" y="132341"/>
                  </a:moveTo>
                  <a:cubicBezTo>
                    <a:pt x="28721" y="132341"/>
                    <a:pt x="28359" y="132302"/>
                    <a:pt x="27978" y="132226"/>
                  </a:cubicBezTo>
                  <a:cubicBezTo>
                    <a:pt x="10872" y="128474"/>
                    <a:pt x="-881" y="113067"/>
                    <a:pt x="52" y="95584"/>
                  </a:cubicBezTo>
                  <a:cubicBezTo>
                    <a:pt x="281" y="83986"/>
                    <a:pt x="5710" y="73055"/>
                    <a:pt x="14949" y="65780"/>
                  </a:cubicBezTo>
                  <a:cubicBezTo>
                    <a:pt x="22663" y="59705"/>
                    <a:pt x="32245" y="56772"/>
                    <a:pt x="41884" y="57476"/>
                  </a:cubicBezTo>
                  <a:cubicBezTo>
                    <a:pt x="47065" y="24682"/>
                    <a:pt x="75543" y="0"/>
                    <a:pt x="109183" y="0"/>
                  </a:cubicBezTo>
                  <a:cubicBezTo>
                    <a:pt x="109488" y="0"/>
                    <a:pt x="109793" y="0"/>
                    <a:pt x="110117" y="0"/>
                  </a:cubicBezTo>
                  <a:cubicBezTo>
                    <a:pt x="110250" y="0"/>
                    <a:pt x="110384" y="0"/>
                    <a:pt x="110517" y="0"/>
                  </a:cubicBezTo>
                  <a:cubicBezTo>
                    <a:pt x="135337" y="0"/>
                    <a:pt x="158634" y="13750"/>
                    <a:pt x="170750" y="35385"/>
                  </a:cubicBezTo>
                  <a:cubicBezTo>
                    <a:pt x="183093" y="35594"/>
                    <a:pt x="195113" y="40412"/>
                    <a:pt x="204180" y="48887"/>
                  </a:cubicBezTo>
                  <a:cubicBezTo>
                    <a:pt x="214066" y="58143"/>
                    <a:pt x="219839" y="71189"/>
                    <a:pt x="220048" y="84729"/>
                  </a:cubicBezTo>
                  <a:cubicBezTo>
                    <a:pt x="220639" y="103240"/>
                    <a:pt x="210085" y="120305"/>
                    <a:pt x="193189" y="128113"/>
                  </a:cubicBezTo>
                  <a:cubicBezTo>
                    <a:pt x="190560" y="129332"/>
                    <a:pt x="187455" y="128189"/>
                    <a:pt x="186236" y="125561"/>
                  </a:cubicBezTo>
                  <a:cubicBezTo>
                    <a:pt x="185017" y="122933"/>
                    <a:pt x="186160" y="119828"/>
                    <a:pt x="188788" y="118610"/>
                  </a:cubicBezTo>
                  <a:cubicBezTo>
                    <a:pt x="201857" y="112572"/>
                    <a:pt x="210009" y="99374"/>
                    <a:pt x="209552" y="84977"/>
                  </a:cubicBezTo>
                  <a:cubicBezTo>
                    <a:pt x="209400" y="74178"/>
                    <a:pt x="204809" y="63856"/>
                    <a:pt x="196999" y="56543"/>
                  </a:cubicBezTo>
                  <a:cubicBezTo>
                    <a:pt x="189188" y="49230"/>
                    <a:pt x="178578" y="45345"/>
                    <a:pt x="167873" y="45916"/>
                  </a:cubicBezTo>
                  <a:cubicBezTo>
                    <a:pt x="165835" y="46050"/>
                    <a:pt x="163835" y="44888"/>
                    <a:pt x="162901" y="43022"/>
                  </a:cubicBezTo>
                  <a:cubicBezTo>
                    <a:pt x="153072" y="23234"/>
                    <a:pt x="132480" y="10494"/>
                    <a:pt x="110384" y="10494"/>
                  </a:cubicBezTo>
                  <a:cubicBezTo>
                    <a:pt x="110269" y="10494"/>
                    <a:pt x="110155" y="10494"/>
                    <a:pt x="110041" y="10494"/>
                  </a:cubicBezTo>
                  <a:cubicBezTo>
                    <a:pt x="109774" y="10494"/>
                    <a:pt x="109508" y="10494"/>
                    <a:pt x="109259" y="10494"/>
                  </a:cubicBezTo>
                  <a:cubicBezTo>
                    <a:pt x="79105" y="10494"/>
                    <a:pt x="53923" y="33766"/>
                    <a:pt x="51656" y="63818"/>
                  </a:cubicBezTo>
                  <a:cubicBezTo>
                    <a:pt x="51541" y="65323"/>
                    <a:pt x="50780" y="66713"/>
                    <a:pt x="49560" y="67627"/>
                  </a:cubicBezTo>
                  <a:cubicBezTo>
                    <a:pt x="48341" y="68541"/>
                    <a:pt x="46779" y="68865"/>
                    <a:pt x="45312" y="68541"/>
                  </a:cubicBezTo>
                  <a:cubicBezTo>
                    <a:pt x="36893" y="66694"/>
                    <a:pt x="28168" y="68694"/>
                    <a:pt x="21406" y="74026"/>
                  </a:cubicBezTo>
                  <a:cubicBezTo>
                    <a:pt x="14644" y="79359"/>
                    <a:pt x="10663" y="87357"/>
                    <a:pt x="10492" y="95985"/>
                  </a:cubicBezTo>
                  <a:cubicBezTo>
                    <a:pt x="9825" y="108497"/>
                    <a:pt x="18111" y="119371"/>
                    <a:pt x="30188" y="122018"/>
                  </a:cubicBezTo>
                  <a:cubicBezTo>
                    <a:pt x="33007" y="122647"/>
                    <a:pt x="34797" y="125427"/>
                    <a:pt x="34188" y="128246"/>
                  </a:cubicBezTo>
                  <a:cubicBezTo>
                    <a:pt x="33674" y="130684"/>
                    <a:pt x="31502" y="132341"/>
                    <a:pt x="29101" y="132341"/>
                  </a:cubicBezTo>
                  <a:close/>
                </a:path>
              </a:pathLst>
            </a:custGeom>
            <a:grpFill/>
            <a:ln w="1904" cap="flat">
              <a:noFill/>
              <a:prstDash val="solid"/>
              <a:miter/>
            </a:ln>
          </p:spPr>
          <p:txBody>
            <a:bodyPr rtlCol="0" anchor="ctr"/>
            <a:lstStyle/>
            <a:p>
              <a:endParaRPr lang="de-DE"/>
            </a:p>
          </p:txBody>
        </p:sp>
        <p:sp>
          <p:nvSpPr>
            <p:cNvPr id="32" name="Freihandform 1904">
              <a:extLst>
                <a:ext uri="{FF2B5EF4-FFF2-40B4-BE49-F238E27FC236}">
                  <a16:creationId xmlns:a16="http://schemas.microsoft.com/office/drawing/2014/main" id="{EBD4BEA5-4591-4FDD-9FC4-8DFCF0B9F67E}"/>
                </a:ext>
              </a:extLst>
            </p:cNvPr>
            <p:cNvSpPr/>
            <p:nvPr/>
          </p:nvSpPr>
          <p:spPr>
            <a:xfrm>
              <a:off x="9289677" y="4289363"/>
              <a:ext cx="220071" cy="210423"/>
            </a:xfrm>
            <a:custGeom>
              <a:avLst/>
              <a:gdLst>
                <a:gd name="connsiteX0" fmla="*/ 95772 w 220071"/>
                <a:gd name="connsiteY0" fmla="*/ 210423 h 210423"/>
                <a:gd name="connsiteX1" fmla="*/ 94040 w 220071"/>
                <a:gd name="connsiteY1" fmla="*/ 210118 h 210423"/>
                <a:gd name="connsiteX2" fmla="*/ 90534 w 220071"/>
                <a:gd name="connsiteY2" fmla="*/ 205186 h 210423"/>
                <a:gd name="connsiteX3" fmla="*/ 90534 w 220071"/>
                <a:gd name="connsiteY3" fmla="*/ 153290 h 210423"/>
                <a:gd name="connsiteX4" fmla="*/ 70762 w 220071"/>
                <a:gd name="connsiteY4" fmla="*/ 153290 h 210423"/>
                <a:gd name="connsiteX5" fmla="*/ 62762 w 220071"/>
                <a:gd name="connsiteY5" fmla="*/ 148167 h 210423"/>
                <a:gd name="connsiteX6" fmla="*/ 64056 w 220071"/>
                <a:gd name="connsiteY6" fmla="*/ 138778 h 210423"/>
                <a:gd name="connsiteX7" fmla="*/ 120250 w 220071"/>
                <a:gd name="connsiteY7" fmla="*/ 68599 h 210423"/>
                <a:gd name="connsiteX8" fmla="*/ 126080 w 220071"/>
                <a:gd name="connsiteY8" fmla="*/ 66923 h 210423"/>
                <a:gd name="connsiteX9" fmla="*/ 129584 w 220071"/>
                <a:gd name="connsiteY9" fmla="*/ 71855 h 210423"/>
                <a:gd name="connsiteX10" fmla="*/ 129584 w 220071"/>
                <a:gd name="connsiteY10" fmla="*/ 123751 h 210423"/>
                <a:gd name="connsiteX11" fmla="*/ 149358 w 220071"/>
                <a:gd name="connsiteY11" fmla="*/ 123751 h 210423"/>
                <a:gd name="connsiteX12" fmla="*/ 157358 w 220071"/>
                <a:gd name="connsiteY12" fmla="*/ 128855 h 210423"/>
                <a:gd name="connsiteX13" fmla="*/ 156082 w 220071"/>
                <a:gd name="connsiteY13" fmla="*/ 138263 h 210423"/>
                <a:gd name="connsiteX14" fmla="*/ 99887 w 220071"/>
                <a:gd name="connsiteY14" fmla="*/ 208423 h 210423"/>
                <a:gd name="connsiteX15" fmla="*/ 95772 w 220071"/>
                <a:gd name="connsiteY15" fmla="*/ 210423 h 210423"/>
                <a:gd name="connsiteX16" fmla="*/ 74248 w 220071"/>
                <a:gd name="connsiteY16" fmla="*/ 142815 h 210423"/>
                <a:gd name="connsiteX17" fmla="*/ 95772 w 220071"/>
                <a:gd name="connsiteY17" fmla="*/ 142815 h 210423"/>
                <a:gd name="connsiteX18" fmla="*/ 101011 w 220071"/>
                <a:gd name="connsiteY18" fmla="*/ 148052 h 210423"/>
                <a:gd name="connsiteX19" fmla="*/ 101011 w 220071"/>
                <a:gd name="connsiteY19" fmla="*/ 190274 h 210423"/>
                <a:gd name="connsiteX20" fmla="*/ 145872 w 220071"/>
                <a:gd name="connsiteY20" fmla="*/ 134264 h 210423"/>
                <a:gd name="connsiteX21" fmla="*/ 124346 w 220071"/>
                <a:gd name="connsiteY21" fmla="*/ 134264 h 210423"/>
                <a:gd name="connsiteX22" fmla="*/ 119107 w 220071"/>
                <a:gd name="connsiteY22" fmla="*/ 129027 h 210423"/>
                <a:gd name="connsiteX23" fmla="*/ 119107 w 220071"/>
                <a:gd name="connsiteY23" fmla="*/ 86805 h 210423"/>
                <a:gd name="connsiteX24" fmla="*/ 74248 w 220071"/>
                <a:gd name="connsiteY24" fmla="*/ 142815 h 210423"/>
                <a:gd name="connsiteX25" fmla="*/ 72172 w 220071"/>
                <a:gd name="connsiteY25" fmla="*/ 145386 h 210423"/>
                <a:gd name="connsiteX26" fmla="*/ 72133 w 220071"/>
                <a:gd name="connsiteY26" fmla="*/ 145443 h 210423"/>
                <a:gd name="connsiteX27" fmla="*/ 72172 w 220071"/>
                <a:gd name="connsiteY27" fmla="*/ 145386 h 210423"/>
                <a:gd name="connsiteX28" fmla="*/ 147986 w 220071"/>
                <a:gd name="connsiteY28" fmla="*/ 131636 h 210423"/>
                <a:gd name="connsiteX29" fmla="*/ 147948 w 220071"/>
                <a:gd name="connsiteY29" fmla="*/ 131693 h 210423"/>
                <a:gd name="connsiteX30" fmla="*/ 147986 w 220071"/>
                <a:gd name="connsiteY30" fmla="*/ 131636 h 210423"/>
                <a:gd name="connsiteX31" fmla="*/ 29101 w 220071"/>
                <a:gd name="connsiteY31" fmla="*/ 132341 h 210423"/>
                <a:gd name="connsiteX32" fmla="*/ 27978 w 220071"/>
                <a:gd name="connsiteY32" fmla="*/ 132226 h 210423"/>
                <a:gd name="connsiteX33" fmla="*/ 52 w 220071"/>
                <a:gd name="connsiteY33" fmla="*/ 95584 h 210423"/>
                <a:gd name="connsiteX34" fmla="*/ 14949 w 220071"/>
                <a:gd name="connsiteY34" fmla="*/ 65780 h 210423"/>
                <a:gd name="connsiteX35" fmla="*/ 41884 w 220071"/>
                <a:gd name="connsiteY35" fmla="*/ 57476 h 210423"/>
                <a:gd name="connsiteX36" fmla="*/ 109183 w 220071"/>
                <a:gd name="connsiteY36" fmla="*/ 0 h 210423"/>
                <a:gd name="connsiteX37" fmla="*/ 110117 w 220071"/>
                <a:gd name="connsiteY37" fmla="*/ 0 h 210423"/>
                <a:gd name="connsiteX38" fmla="*/ 110517 w 220071"/>
                <a:gd name="connsiteY38" fmla="*/ 0 h 210423"/>
                <a:gd name="connsiteX39" fmla="*/ 170750 w 220071"/>
                <a:gd name="connsiteY39" fmla="*/ 35385 h 210423"/>
                <a:gd name="connsiteX40" fmla="*/ 204180 w 220071"/>
                <a:gd name="connsiteY40" fmla="*/ 48887 h 210423"/>
                <a:gd name="connsiteX41" fmla="*/ 220048 w 220071"/>
                <a:gd name="connsiteY41" fmla="*/ 84729 h 210423"/>
                <a:gd name="connsiteX42" fmla="*/ 193189 w 220071"/>
                <a:gd name="connsiteY42" fmla="*/ 128113 h 210423"/>
                <a:gd name="connsiteX43" fmla="*/ 186236 w 220071"/>
                <a:gd name="connsiteY43" fmla="*/ 125561 h 210423"/>
                <a:gd name="connsiteX44" fmla="*/ 188788 w 220071"/>
                <a:gd name="connsiteY44" fmla="*/ 118610 h 210423"/>
                <a:gd name="connsiteX45" fmla="*/ 209552 w 220071"/>
                <a:gd name="connsiteY45" fmla="*/ 84977 h 210423"/>
                <a:gd name="connsiteX46" fmla="*/ 196999 w 220071"/>
                <a:gd name="connsiteY46" fmla="*/ 56543 h 210423"/>
                <a:gd name="connsiteX47" fmla="*/ 167873 w 220071"/>
                <a:gd name="connsiteY47" fmla="*/ 45916 h 210423"/>
                <a:gd name="connsiteX48" fmla="*/ 162901 w 220071"/>
                <a:gd name="connsiteY48" fmla="*/ 43022 h 210423"/>
                <a:gd name="connsiteX49" fmla="*/ 110384 w 220071"/>
                <a:gd name="connsiteY49" fmla="*/ 10494 h 210423"/>
                <a:gd name="connsiteX50" fmla="*/ 110041 w 220071"/>
                <a:gd name="connsiteY50" fmla="*/ 10494 h 210423"/>
                <a:gd name="connsiteX51" fmla="*/ 109259 w 220071"/>
                <a:gd name="connsiteY51" fmla="*/ 10494 h 210423"/>
                <a:gd name="connsiteX52" fmla="*/ 51656 w 220071"/>
                <a:gd name="connsiteY52" fmla="*/ 63818 h 210423"/>
                <a:gd name="connsiteX53" fmla="*/ 49560 w 220071"/>
                <a:gd name="connsiteY53" fmla="*/ 67627 h 210423"/>
                <a:gd name="connsiteX54" fmla="*/ 45312 w 220071"/>
                <a:gd name="connsiteY54" fmla="*/ 68541 h 210423"/>
                <a:gd name="connsiteX55" fmla="*/ 21406 w 220071"/>
                <a:gd name="connsiteY55" fmla="*/ 74026 h 210423"/>
                <a:gd name="connsiteX56" fmla="*/ 10492 w 220071"/>
                <a:gd name="connsiteY56" fmla="*/ 95985 h 210423"/>
                <a:gd name="connsiteX57" fmla="*/ 30188 w 220071"/>
                <a:gd name="connsiteY57" fmla="*/ 122018 h 210423"/>
                <a:gd name="connsiteX58" fmla="*/ 34188 w 220071"/>
                <a:gd name="connsiteY58" fmla="*/ 128246 h 210423"/>
                <a:gd name="connsiteX59" fmla="*/ 29101 w 220071"/>
                <a:gd name="connsiteY59" fmla="*/ 132341 h 21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20071" h="210423">
                  <a:moveTo>
                    <a:pt x="95772" y="210423"/>
                  </a:moveTo>
                  <a:cubicBezTo>
                    <a:pt x="95201" y="210423"/>
                    <a:pt x="94611" y="210328"/>
                    <a:pt x="94040" y="210118"/>
                  </a:cubicBezTo>
                  <a:cubicBezTo>
                    <a:pt x="91944" y="209376"/>
                    <a:pt x="90534" y="207395"/>
                    <a:pt x="90534" y="205186"/>
                  </a:cubicBezTo>
                  <a:lnTo>
                    <a:pt x="90534" y="153290"/>
                  </a:lnTo>
                  <a:lnTo>
                    <a:pt x="70762" y="153290"/>
                  </a:lnTo>
                  <a:cubicBezTo>
                    <a:pt x="67333" y="153290"/>
                    <a:pt x="64190" y="151271"/>
                    <a:pt x="62762" y="148167"/>
                  </a:cubicBezTo>
                  <a:cubicBezTo>
                    <a:pt x="61333" y="145062"/>
                    <a:pt x="61828" y="141368"/>
                    <a:pt x="64056" y="138778"/>
                  </a:cubicBezTo>
                  <a:lnTo>
                    <a:pt x="120250" y="68599"/>
                  </a:lnTo>
                  <a:cubicBezTo>
                    <a:pt x="121641" y="66865"/>
                    <a:pt x="123965" y="66199"/>
                    <a:pt x="126080" y="66923"/>
                  </a:cubicBezTo>
                  <a:cubicBezTo>
                    <a:pt x="128175" y="67665"/>
                    <a:pt x="129584" y="69646"/>
                    <a:pt x="129584" y="71855"/>
                  </a:cubicBezTo>
                  <a:lnTo>
                    <a:pt x="129584" y="123751"/>
                  </a:lnTo>
                  <a:lnTo>
                    <a:pt x="149358" y="123751"/>
                  </a:lnTo>
                  <a:cubicBezTo>
                    <a:pt x="152786" y="123751"/>
                    <a:pt x="155910" y="125751"/>
                    <a:pt x="157358" y="128855"/>
                  </a:cubicBezTo>
                  <a:cubicBezTo>
                    <a:pt x="158786" y="131960"/>
                    <a:pt x="158292" y="135654"/>
                    <a:pt x="156082" y="138263"/>
                  </a:cubicBezTo>
                  <a:lnTo>
                    <a:pt x="99887" y="208423"/>
                  </a:lnTo>
                  <a:cubicBezTo>
                    <a:pt x="98840" y="209719"/>
                    <a:pt x="97335" y="210423"/>
                    <a:pt x="95772" y="210423"/>
                  </a:cubicBezTo>
                  <a:close/>
                  <a:moveTo>
                    <a:pt x="74248" y="142815"/>
                  </a:moveTo>
                  <a:lnTo>
                    <a:pt x="95772" y="142815"/>
                  </a:lnTo>
                  <a:cubicBezTo>
                    <a:pt x="98668" y="142815"/>
                    <a:pt x="101011" y="145158"/>
                    <a:pt x="101011" y="148052"/>
                  </a:cubicBezTo>
                  <a:lnTo>
                    <a:pt x="101011" y="190274"/>
                  </a:lnTo>
                  <a:lnTo>
                    <a:pt x="145872" y="134264"/>
                  </a:lnTo>
                  <a:lnTo>
                    <a:pt x="124346" y="134264"/>
                  </a:lnTo>
                  <a:cubicBezTo>
                    <a:pt x="121451" y="134264"/>
                    <a:pt x="119107" y="131922"/>
                    <a:pt x="119107" y="129027"/>
                  </a:cubicBezTo>
                  <a:lnTo>
                    <a:pt x="119107" y="86805"/>
                  </a:lnTo>
                  <a:lnTo>
                    <a:pt x="74248" y="142815"/>
                  </a:lnTo>
                  <a:close/>
                  <a:moveTo>
                    <a:pt x="72172" y="145386"/>
                  </a:moveTo>
                  <a:lnTo>
                    <a:pt x="72133" y="145443"/>
                  </a:lnTo>
                  <a:cubicBezTo>
                    <a:pt x="72152" y="145424"/>
                    <a:pt x="72172" y="145405"/>
                    <a:pt x="72172" y="145386"/>
                  </a:cubicBezTo>
                  <a:close/>
                  <a:moveTo>
                    <a:pt x="147986" y="131636"/>
                  </a:moveTo>
                  <a:cubicBezTo>
                    <a:pt x="147967" y="131655"/>
                    <a:pt x="147967" y="131674"/>
                    <a:pt x="147948" y="131693"/>
                  </a:cubicBezTo>
                  <a:lnTo>
                    <a:pt x="147986" y="131636"/>
                  </a:lnTo>
                  <a:close/>
                  <a:moveTo>
                    <a:pt x="29101" y="132341"/>
                  </a:moveTo>
                  <a:cubicBezTo>
                    <a:pt x="28721" y="132341"/>
                    <a:pt x="28359" y="132302"/>
                    <a:pt x="27978" y="132226"/>
                  </a:cubicBezTo>
                  <a:cubicBezTo>
                    <a:pt x="10872" y="128474"/>
                    <a:pt x="-881" y="113067"/>
                    <a:pt x="52" y="95584"/>
                  </a:cubicBezTo>
                  <a:cubicBezTo>
                    <a:pt x="281" y="83986"/>
                    <a:pt x="5710" y="73055"/>
                    <a:pt x="14949" y="65780"/>
                  </a:cubicBezTo>
                  <a:cubicBezTo>
                    <a:pt x="22663" y="59705"/>
                    <a:pt x="32245" y="56772"/>
                    <a:pt x="41884" y="57476"/>
                  </a:cubicBezTo>
                  <a:cubicBezTo>
                    <a:pt x="47065" y="24682"/>
                    <a:pt x="75543" y="0"/>
                    <a:pt x="109183" y="0"/>
                  </a:cubicBezTo>
                  <a:cubicBezTo>
                    <a:pt x="109488" y="0"/>
                    <a:pt x="109793" y="0"/>
                    <a:pt x="110117" y="0"/>
                  </a:cubicBezTo>
                  <a:cubicBezTo>
                    <a:pt x="110250" y="0"/>
                    <a:pt x="110384" y="0"/>
                    <a:pt x="110517" y="0"/>
                  </a:cubicBezTo>
                  <a:cubicBezTo>
                    <a:pt x="135337" y="0"/>
                    <a:pt x="158634" y="13750"/>
                    <a:pt x="170750" y="35385"/>
                  </a:cubicBezTo>
                  <a:cubicBezTo>
                    <a:pt x="183093" y="35594"/>
                    <a:pt x="195113" y="40412"/>
                    <a:pt x="204180" y="48887"/>
                  </a:cubicBezTo>
                  <a:cubicBezTo>
                    <a:pt x="214066" y="58143"/>
                    <a:pt x="219839" y="71189"/>
                    <a:pt x="220048" y="84729"/>
                  </a:cubicBezTo>
                  <a:cubicBezTo>
                    <a:pt x="220639" y="103240"/>
                    <a:pt x="210085" y="120305"/>
                    <a:pt x="193189" y="128113"/>
                  </a:cubicBezTo>
                  <a:cubicBezTo>
                    <a:pt x="190560" y="129332"/>
                    <a:pt x="187455" y="128189"/>
                    <a:pt x="186236" y="125561"/>
                  </a:cubicBezTo>
                  <a:cubicBezTo>
                    <a:pt x="185017" y="122933"/>
                    <a:pt x="186160" y="119828"/>
                    <a:pt x="188788" y="118610"/>
                  </a:cubicBezTo>
                  <a:cubicBezTo>
                    <a:pt x="201857" y="112572"/>
                    <a:pt x="210009" y="99374"/>
                    <a:pt x="209552" y="84977"/>
                  </a:cubicBezTo>
                  <a:cubicBezTo>
                    <a:pt x="209400" y="74178"/>
                    <a:pt x="204809" y="63856"/>
                    <a:pt x="196999" y="56543"/>
                  </a:cubicBezTo>
                  <a:cubicBezTo>
                    <a:pt x="189188" y="49230"/>
                    <a:pt x="178578" y="45345"/>
                    <a:pt x="167873" y="45916"/>
                  </a:cubicBezTo>
                  <a:cubicBezTo>
                    <a:pt x="165835" y="46050"/>
                    <a:pt x="163835" y="44888"/>
                    <a:pt x="162901" y="43022"/>
                  </a:cubicBezTo>
                  <a:cubicBezTo>
                    <a:pt x="153072" y="23234"/>
                    <a:pt x="132480" y="10494"/>
                    <a:pt x="110384" y="10494"/>
                  </a:cubicBezTo>
                  <a:cubicBezTo>
                    <a:pt x="110269" y="10494"/>
                    <a:pt x="110155" y="10494"/>
                    <a:pt x="110041" y="10494"/>
                  </a:cubicBezTo>
                  <a:cubicBezTo>
                    <a:pt x="109774" y="10494"/>
                    <a:pt x="109508" y="10494"/>
                    <a:pt x="109259" y="10494"/>
                  </a:cubicBezTo>
                  <a:cubicBezTo>
                    <a:pt x="79105" y="10494"/>
                    <a:pt x="53923" y="33766"/>
                    <a:pt x="51656" y="63818"/>
                  </a:cubicBezTo>
                  <a:cubicBezTo>
                    <a:pt x="51541" y="65323"/>
                    <a:pt x="50780" y="66713"/>
                    <a:pt x="49560" y="67627"/>
                  </a:cubicBezTo>
                  <a:cubicBezTo>
                    <a:pt x="48341" y="68541"/>
                    <a:pt x="46779" y="68865"/>
                    <a:pt x="45312" y="68541"/>
                  </a:cubicBezTo>
                  <a:cubicBezTo>
                    <a:pt x="36893" y="66694"/>
                    <a:pt x="28168" y="68694"/>
                    <a:pt x="21406" y="74026"/>
                  </a:cubicBezTo>
                  <a:cubicBezTo>
                    <a:pt x="14644" y="79359"/>
                    <a:pt x="10663" y="87357"/>
                    <a:pt x="10492" y="95985"/>
                  </a:cubicBezTo>
                  <a:cubicBezTo>
                    <a:pt x="9825" y="108497"/>
                    <a:pt x="18111" y="119371"/>
                    <a:pt x="30188" y="122018"/>
                  </a:cubicBezTo>
                  <a:cubicBezTo>
                    <a:pt x="33007" y="122647"/>
                    <a:pt x="34797" y="125427"/>
                    <a:pt x="34188" y="128246"/>
                  </a:cubicBezTo>
                  <a:cubicBezTo>
                    <a:pt x="33674" y="130684"/>
                    <a:pt x="31502" y="132341"/>
                    <a:pt x="29101" y="132341"/>
                  </a:cubicBezTo>
                  <a:close/>
                </a:path>
              </a:pathLst>
            </a:custGeom>
            <a:grpFill/>
            <a:ln w="1904" cap="flat">
              <a:noFill/>
              <a:prstDash val="solid"/>
              <a:miter/>
            </a:ln>
          </p:spPr>
          <p:txBody>
            <a:bodyPr rtlCol="0" anchor="ctr"/>
            <a:lstStyle/>
            <a:p>
              <a:endParaRPr lang="de-DE"/>
            </a:p>
          </p:txBody>
        </p:sp>
      </p:grpSp>
    </p:spTree>
    <p:extLst>
      <p:ext uri="{BB962C8B-B14F-4D97-AF65-F5344CB8AC3E}">
        <p14:creationId xmlns:p14="http://schemas.microsoft.com/office/powerpoint/2010/main" val="4012859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3F546-9B32-4242-B9AB-B835873FC979}"/>
              </a:ext>
            </a:extLst>
          </p:cNvPr>
          <p:cNvSpPr>
            <a:spLocks noGrp="1"/>
          </p:cNvSpPr>
          <p:nvPr>
            <p:ph type="title"/>
          </p:nvPr>
        </p:nvSpPr>
        <p:spPr/>
        <p:txBody>
          <a:bodyPr/>
          <a:lstStyle/>
          <a:p>
            <a:r>
              <a:rPr lang="de-CH" dirty="0"/>
              <a:t>2. KVG Revision</a:t>
            </a:r>
          </a:p>
        </p:txBody>
      </p:sp>
    </p:spTree>
    <p:extLst>
      <p:ext uri="{BB962C8B-B14F-4D97-AF65-F5344CB8AC3E}">
        <p14:creationId xmlns:p14="http://schemas.microsoft.com/office/powerpoint/2010/main" val="212648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AD85-5AD0-4C4F-8F47-AF3C616125F4}"/>
              </a:ext>
            </a:extLst>
          </p:cNvPr>
          <p:cNvSpPr>
            <a:spLocks noGrp="1"/>
          </p:cNvSpPr>
          <p:nvPr>
            <p:ph type="title"/>
          </p:nvPr>
        </p:nvSpPr>
        <p:spPr/>
        <p:txBody>
          <a:bodyPr/>
          <a:lstStyle/>
          <a:p>
            <a:r>
              <a:rPr lang="de-CH" dirty="0"/>
              <a:t>KVG Revision</a:t>
            </a:r>
          </a:p>
        </p:txBody>
      </p:sp>
      <p:sp>
        <p:nvSpPr>
          <p:cNvPr id="3" name="Inhaltsplatzhalter 2">
            <a:extLst>
              <a:ext uri="{FF2B5EF4-FFF2-40B4-BE49-F238E27FC236}">
                <a16:creationId xmlns:a16="http://schemas.microsoft.com/office/drawing/2014/main" id="{4132CA93-7F81-4928-8A9D-F6CA08A21595}"/>
              </a:ext>
            </a:extLst>
          </p:cNvPr>
          <p:cNvSpPr>
            <a:spLocks noGrp="1"/>
          </p:cNvSpPr>
          <p:nvPr>
            <p:ph idx="1"/>
          </p:nvPr>
        </p:nvSpPr>
        <p:spPr/>
        <p:txBody>
          <a:bodyPr/>
          <a:lstStyle/>
          <a:p>
            <a:pPr>
              <a:spcAft>
                <a:spcPts val="1200"/>
              </a:spcAft>
            </a:pPr>
            <a:r>
              <a:rPr lang="de-CH" dirty="0"/>
              <a:t>Im August 2020 hatte der Bundesrat die Vernehmlassung zum indirekten Gegenvorschlag zur Volksinitiative «Für tiefere Prämien – Kostenbremse im Gesundheitswesen» eröffnet.</a:t>
            </a:r>
          </a:p>
          <a:p>
            <a:pPr>
              <a:spcAft>
                <a:spcPts val="1200"/>
              </a:spcAft>
            </a:pPr>
            <a:r>
              <a:rPr lang="de-CH" dirty="0"/>
              <a:t>Mit der Revision will der Bundesrat </a:t>
            </a:r>
            <a:r>
              <a:rPr lang="de-CH" b="1" dirty="0"/>
              <a:t>Kostenziele</a:t>
            </a:r>
            <a:r>
              <a:rPr lang="de-CH" dirty="0"/>
              <a:t> einführen. Wie diese «Kostenziele» definiert sind, entsprechen sie in ihrer Wirkung</a:t>
            </a:r>
            <a:r>
              <a:rPr lang="de-CH" b="1" dirty="0"/>
              <a:t> klassischen Globalbudgets</a:t>
            </a:r>
            <a:r>
              <a:rPr lang="de-CH" dirty="0"/>
              <a:t>. </a:t>
            </a:r>
          </a:p>
          <a:p>
            <a:r>
              <a:rPr lang="de-CH" dirty="0"/>
              <a:t>Globalbudgets sind bezogen auf ihre Wirkung im Gesundheitswesen </a:t>
            </a:r>
            <a:r>
              <a:rPr lang="de-CH" b="1" dirty="0"/>
              <a:t>hoch umstritten</a:t>
            </a:r>
            <a:r>
              <a:rPr lang="de-CH" dirty="0"/>
              <a:t>.</a:t>
            </a:r>
          </a:p>
        </p:txBody>
      </p:sp>
      <p:sp>
        <p:nvSpPr>
          <p:cNvPr id="4" name="Textplatzhalter 3">
            <a:extLst>
              <a:ext uri="{FF2B5EF4-FFF2-40B4-BE49-F238E27FC236}">
                <a16:creationId xmlns:a16="http://schemas.microsoft.com/office/drawing/2014/main" id="{03920CB7-9470-4581-91D8-9C5E163796F3}"/>
              </a:ext>
            </a:extLst>
          </p:cNvPr>
          <p:cNvSpPr>
            <a:spLocks noGrp="1"/>
          </p:cNvSpPr>
          <p:nvPr>
            <p:ph type="body" sz="quarter" idx="13"/>
          </p:nvPr>
        </p:nvSpPr>
        <p:spPr/>
        <p:txBody>
          <a:bodyPr>
            <a:normAutofit fontScale="92500" lnSpcReduction="20000"/>
          </a:bodyPr>
          <a:lstStyle/>
          <a:p>
            <a:r>
              <a:rPr lang="de-CH" dirty="0"/>
              <a:t>Einführung von Globalbudgets</a:t>
            </a:r>
          </a:p>
        </p:txBody>
      </p:sp>
    </p:spTree>
    <p:extLst>
      <p:ext uri="{BB962C8B-B14F-4D97-AF65-F5344CB8AC3E}">
        <p14:creationId xmlns:p14="http://schemas.microsoft.com/office/powerpoint/2010/main" val="1519231366"/>
      </p:ext>
    </p:extLst>
  </p:cSld>
  <p:clrMapOvr>
    <a:masterClrMapping/>
  </p:clrMapOvr>
</p:sld>
</file>

<file path=ppt/theme/theme1.xml><?xml version="1.0" encoding="utf-8"?>
<a:theme xmlns:a="http://schemas.openxmlformats.org/drawingml/2006/main" name="Rückblick">
  <a:themeElements>
    <a:clrScheme name="Benutzerdefiniert 5">
      <a:dk1>
        <a:srgbClr val="000000"/>
      </a:dk1>
      <a:lt1>
        <a:sysClr val="window" lastClr="FFFFFF"/>
      </a:lt1>
      <a:dk2>
        <a:srgbClr val="637052"/>
      </a:dk2>
      <a:lt2>
        <a:srgbClr val="CCDDEA"/>
      </a:lt2>
      <a:accent1>
        <a:srgbClr val="ABB5AB"/>
      </a:accent1>
      <a:accent2>
        <a:srgbClr val="A6CFF0"/>
      </a:accent2>
      <a:accent3>
        <a:srgbClr val="D4EAF9"/>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Benutzerdefiniertes Design">
  <a:themeElements>
    <a:clrScheme name="Farner">
      <a:dk1>
        <a:sysClr val="windowText" lastClr="000000"/>
      </a:dk1>
      <a:lt1>
        <a:sysClr val="window" lastClr="FFFFFF"/>
      </a:lt1>
      <a:dk2>
        <a:srgbClr val="1E1E1E"/>
      </a:dk2>
      <a:lt2>
        <a:srgbClr val="01FFFF"/>
      </a:lt2>
      <a:accent1>
        <a:srgbClr val="D7DEE0"/>
      </a:accent1>
      <a:accent2>
        <a:srgbClr val="ECECE6"/>
      </a:accent2>
      <a:accent3>
        <a:srgbClr val="E6DFCD"/>
      </a:accent3>
      <a:accent4>
        <a:srgbClr val="B9E0BD"/>
      </a:accent4>
      <a:accent5>
        <a:srgbClr val="FFDBC2"/>
      </a:accent5>
      <a:accent6>
        <a:srgbClr val="F0E188"/>
      </a:accent6>
      <a:hlink>
        <a:srgbClr val="000000"/>
      </a:hlink>
      <a:folHlink>
        <a:srgbClr val="000000"/>
      </a:folHlink>
    </a:clrScheme>
    <a:fontScheme name="Far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a:defPPr>
      </a:lstStyle>
    </a:txDef>
  </a:objectDefaults>
  <a:extraClrSchemeLst/>
  <a:extLst>
    <a:ext uri="{05A4C25C-085E-4340-85A3-A5531E510DB2}">
      <thm15:themeFamily xmlns:thm15="http://schemas.microsoft.com/office/thememl/2012/main" name="Farner Template 2021 DE V4.potx" id="{288AAE60-4AC7-4194-B01A-1B2D908E2C4D}" vid="{A7A5C00D-43EB-4CB4-8BC1-EAB9B330F032}"/>
    </a:ext>
  </a:extLst>
</a:theme>
</file>

<file path=docProps/app.xml><?xml version="1.0" encoding="utf-8"?>
<Properties xmlns="http://schemas.openxmlformats.org/officeDocument/2006/extended-properties" xmlns:vt="http://schemas.openxmlformats.org/officeDocument/2006/docPropsVTypes">
  <Words>1592</Words>
  <PresentationFormat>Breitbild</PresentationFormat>
  <Paragraphs>173</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26</vt:i4>
      </vt:variant>
    </vt:vector>
  </HeadingPairs>
  <LinksUpToDate>false</LinksUpToDate>
  <SharedDoc>false</SharedDoc>
  <HyperlinksChanged>false</HyperlinksChanged>
</Properties>
</file>